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4BFDE-9AD4-427A-B3F0-A9DE652FC3B8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734E8722-3258-43D7-9E45-9DD6297B1334}">
      <dgm:prSet phldrT="[Texto]" custT="1"/>
      <dgm:spPr/>
      <dgm:t>
        <a:bodyPr/>
        <a:lstStyle/>
        <a:p>
          <a:pPr algn="l"/>
          <a:r>
            <a:rPr lang="es-ES" sz="18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Función de protección del bien jurídico </a:t>
          </a:r>
          <a:endParaRPr lang="es-PE" sz="18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83C28530-1ED3-41BE-B1C9-1EF010158625}" type="parTrans" cxnId="{863D9D6C-D1BE-42ED-917E-3032039FA5AC}">
      <dgm:prSet/>
      <dgm:spPr/>
      <dgm:t>
        <a:bodyPr/>
        <a:lstStyle/>
        <a:p>
          <a:endParaRPr lang="es-PE"/>
        </a:p>
      </dgm:t>
    </dgm:pt>
    <dgm:pt modelId="{60EF3B76-AA11-4F14-A1FA-C5E70CC45B26}" type="sibTrans" cxnId="{863D9D6C-D1BE-42ED-917E-3032039FA5AC}">
      <dgm:prSet/>
      <dgm:spPr/>
      <dgm:t>
        <a:bodyPr/>
        <a:lstStyle/>
        <a:p>
          <a:endParaRPr lang="es-PE"/>
        </a:p>
      </dgm:t>
    </dgm:pt>
    <dgm:pt modelId="{5E6FB63E-7238-4F5B-A7BA-398EA4A1A719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Una conducta voluntaria somete a un bien jurídico, determinado a la dependencia de un sujeto, en términos en que éste se hace responsable (garante) del mismo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CDC0F3D8-AECC-4BFD-9D00-622DAC3C4E8C}" type="parTrans" cxnId="{222BB861-B104-4539-A675-C685CF0244DC}">
      <dgm:prSet/>
      <dgm:spPr/>
      <dgm:t>
        <a:bodyPr/>
        <a:lstStyle/>
        <a:p>
          <a:endParaRPr lang="es-PE"/>
        </a:p>
      </dgm:t>
    </dgm:pt>
    <dgm:pt modelId="{BC2A4DB1-0623-45EC-A467-0D9C656E2A21}" type="sibTrans" cxnId="{222BB861-B104-4539-A675-C685CF0244DC}">
      <dgm:prSet/>
      <dgm:spPr/>
      <dgm:t>
        <a:bodyPr/>
        <a:lstStyle/>
        <a:p>
          <a:endParaRPr lang="es-PE"/>
        </a:p>
      </dgm:t>
    </dgm:pt>
    <dgm:pt modelId="{2D71F6CA-F4DD-4C27-8348-C00BD67FF88F}">
      <dgm:prSet phldrT="[Texto]" custT="1"/>
      <dgm:spPr/>
      <dgm:t>
        <a:bodyPr/>
        <a:lstStyle/>
        <a:p>
          <a:pPr algn="l"/>
          <a:r>
            <a:rPr lang="es-ES" sz="18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Deber de control de una fuente de peligro </a:t>
          </a:r>
          <a:endParaRPr lang="es-PE" sz="18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24EEB514-90AA-4DDB-918A-90721ED4E14C}" type="parTrans" cxnId="{C7D9EA2C-F73F-45BA-8686-BF535DC0C524}">
      <dgm:prSet/>
      <dgm:spPr/>
      <dgm:t>
        <a:bodyPr/>
        <a:lstStyle/>
        <a:p>
          <a:endParaRPr lang="es-PE"/>
        </a:p>
      </dgm:t>
    </dgm:pt>
    <dgm:pt modelId="{DE444B24-916E-43AD-A62E-305BDB00DA2C}" type="sibTrans" cxnId="{C7D9EA2C-F73F-45BA-8686-BF535DC0C524}">
      <dgm:prSet/>
      <dgm:spPr/>
      <dgm:t>
        <a:bodyPr/>
        <a:lstStyle/>
        <a:p>
          <a:endParaRPr lang="es-PE"/>
        </a:p>
      </dgm:t>
    </dgm:pt>
    <dgm:pt modelId="{7B44AADF-5E89-419F-9AA7-809F62434A09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La indemnidad de los bienes jurídicos pueden depender personalmente, también, del control de determinadas fuentes de peligro por parte de quien las ha creado o de aquel a quien se ha atribuido su vigilancia.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1C52FDBB-648F-4299-B754-576E42E1CE75}" type="parTrans" cxnId="{79483086-61CC-4772-9FE0-EE2A7A695FD8}">
      <dgm:prSet/>
      <dgm:spPr/>
      <dgm:t>
        <a:bodyPr/>
        <a:lstStyle/>
        <a:p>
          <a:endParaRPr lang="es-PE"/>
        </a:p>
      </dgm:t>
    </dgm:pt>
    <dgm:pt modelId="{ADF89065-ED22-4402-A90F-D18821382F6D}" type="sibTrans" cxnId="{79483086-61CC-4772-9FE0-EE2A7A695FD8}">
      <dgm:prSet/>
      <dgm:spPr/>
      <dgm:t>
        <a:bodyPr/>
        <a:lstStyle/>
        <a:p>
          <a:endParaRPr lang="es-PE"/>
        </a:p>
      </dgm:t>
    </dgm:pt>
    <dgm:pt modelId="{2AD20BF3-C7AC-43FA-A169-E4183A0E12B8}" type="pres">
      <dgm:prSet presAssocID="{0434BFDE-9AD4-427A-B3F0-A9DE652FC3B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168B4DCC-AD4F-49F3-ADD7-91CEBDDE30BA}" type="pres">
      <dgm:prSet presAssocID="{734E8722-3258-43D7-9E45-9DD6297B1334}" presName="linNode" presStyleCnt="0"/>
      <dgm:spPr/>
    </dgm:pt>
    <dgm:pt modelId="{C4227755-17C5-40BA-8FBC-1195B44F7F46}" type="pres">
      <dgm:prSet presAssocID="{734E8722-3258-43D7-9E45-9DD6297B1334}" presName="parTx" presStyleLbl="revTx" presStyleIdx="0" presStyleCnt="2" custScaleX="79484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EE4CAAA-82FF-47A9-B8F1-A06A9A6B7814}" type="pres">
      <dgm:prSet presAssocID="{734E8722-3258-43D7-9E45-9DD6297B1334}" presName="bracket" presStyleLbl="parChTrans1D1" presStyleIdx="0" presStyleCnt="2"/>
      <dgm:spPr/>
    </dgm:pt>
    <dgm:pt modelId="{028DCDE6-8E37-4B6A-8ECC-6914F9CE3520}" type="pres">
      <dgm:prSet presAssocID="{734E8722-3258-43D7-9E45-9DD6297B1334}" presName="spH" presStyleCnt="0"/>
      <dgm:spPr/>
    </dgm:pt>
    <dgm:pt modelId="{27E6C5C8-40F5-4AE4-B900-AF237B2F92FB}" type="pres">
      <dgm:prSet presAssocID="{734E8722-3258-43D7-9E45-9DD6297B1334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B370E42-FC55-421C-9BF1-74A6A9299F33}" type="pres">
      <dgm:prSet presAssocID="{60EF3B76-AA11-4F14-A1FA-C5E70CC45B26}" presName="spV" presStyleCnt="0"/>
      <dgm:spPr/>
    </dgm:pt>
    <dgm:pt modelId="{696ADA0A-AD81-4AAA-8E5B-DB6B67A986D2}" type="pres">
      <dgm:prSet presAssocID="{2D71F6CA-F4DD-4C27-8348-C00BD67FF88F}" presName="linNode" presStyleCnt="0"/>
      <dgm:spPr/>
    </dgm:pt>
    <dgm:pt modelId="{F611166D-8C9A-45D9-9D6F-4184301276D7}" type="pres">
      <dgm:prSet presAssocID="{2D71F6CA-F4DD-4C27-8348-C00BD67FF88F}" presName="parTx" presStyleLbl="revTx" presStyleIdx="1" presStyleCnt="2" custScaleX="79484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20716BB6-4394-4E38-9206-D9F28FF62033}" type="pres">
      <dgm:prSet presAssocID="{2D71F6CA-F4DD-4C27-8348-C00BD67FF88F}" presName="bracket" presStyleLbl="parChTrans1D1" presStyleIdx="1" presStyleCnt="2"/>
      <dgm:spPr/>
    </dgm:pt>
    <dgm:pt modelId="{7E8D9AB5-EBD1-4618-BC36-A78743032CF6}" type="pres">
      <dgm:prSet presAssocID="{2D71F6CA-F4DD-4C27-8348-C00BD67FF88F}" presName="spH" presStyleCnt="0"/>
      <dgm:spPr/>
    </dgm:pt>
    <dgm:pt modelId="{E6D32562-CF37-4C69-80F7-1AC936D0B9C7}" type="pres">
      <dgm:prSet presAssocID="{2D71F6CA-F4DD-4C27-8348-C00BD67FF88F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E3D08FD-21DA-4435-9BCA-047AAE845614}" type="presOf" srcId="{7B44AADF-5E89-419F-9AA7-809F62434A09}" destId="{E6D32562-CF37-4C69-80F7-1AC936D0B9C7}" srcOrd="0" destOrd="0" presId="urn:diagrams.loki3.com/BracketList+Icon"/>
    <dgm:cxn modelId="{222BB861-B104-4539-A675-C685CF0244DC}" srcId="{734E8722-3258-43D7-9E45-9DD6297B1334}" destId="{5E6FB63E-7238-4F5B-A7BA-398EA4A1A719}" srcOrd="0" destOrd="0" parTransId="{CDC0F3D8-AECC-4BFD-9D00-622DAC3C4E8C}" sibTransId="{BC2A4DB1-0623-45EC-A467-0D9C656E2A21}"/>
    <dgm:cxn modelId="{63DF7076-32D5-4855-AB4F-9EB659AC8E6D}" type="presOf" srcId="{734E8722-3258-43D7-9E45-9DD6297B1334}" destId="{C4227755-17C5-40BA-8FBC-1195B44F7F46}" srcOrd="0" destOrd="0" presId="urn:diagrams.loki3.com/BracketList+Icon"/>
    <dgm:cxn modelId="{842C4AB5-9C1B-4DBA-AFE6-7F2EE8DF3036}" type="presOf" srcId="{5E6FB63E-7238-4F5B-A7BA-398EA4A1A719}" destId="{27E6C5C8-40F5-4AE4-B900-AF237B2F92FB}" srcOrd="0" destOrd="0" presId="urn:diagrams.loki3.com/BracketList+Icon"/>
    <dgm:cxn modelId="{C7D9EA2C-F73F-45BA-8686-BF535DC0C524}" srcId="{0434BFDE-9AD4-427A-B3F0-A9DE652FC3B8}" destId="{2D71F6CA-F4DD-4C27-8348-C00BD67FF88F}" srcOrd="1" destOrd="0" parTransId="{24EEB514-90AA-4DDB-918A-90721ED4E14C}" sibTransId="{DE444B24-916E-43AD-A62E-305BDB00DA2C}"/>
    <dgm:cxn modelId="{863D9D6C-D1BE-42ED-917E-3032039FA5AC}" srcId="{0434BFDE-9AD4-427A-B3F0-A9DE652FC3B8}" destId="{734E8722-3258-43D7-9E45-9DD6297B1334}" srcOrd="0" destOrd="0" parTransId="{83C28530-1ED3-41BE-B1C9-1EF010158625}" sibTransId="{60EF3B76-AA11-4F14-A1FA-C5E70CC45B26}"/>
    <dgm:cxn modelId="{58802332-CBCA-417A-91D1-CF1B64C0F580}" type="presOf" srcId="{2D71F6CA-F4DD-4C27-8348-C00BD67FF88F}" destId="{F611166D-8C9A-45D9-9D6F-4184301276D7}" srcOrd="0" destOrd="0" presId="urn:diagrams.loki3.com/BracketList+Icon"/>
    <dgm:cxn modelId="{DF40FEDF-60D0-48A4-A4A9-644FD3522C6B}" type="presOf" srcId="{0434BFDE-9AD4-427A-B3F0-A9DE652FC3B8}" destId="{2AD20BF3-C7AC-43FA-A169-E4183A0E12B8}" srcOrd="0" destOrd="0" presId="urn:diagrams.loki3.com/BracketList+Icon"/>
    <dgm:cxn modelId="{79483086-61CC-4772-9FE0-EE2A7A695FD8}" srcId="{2D71F6CA-F4DD-4C27-8348-C00BD67FF88F}" destId="{7B44AADF-5E89-419F-9AA7-809F62434A09}" srcOrd="0" destOrd="0" parTransId="{1C52FDBB-648F-4299-B754-576E42E1CE75}" sibTransId="{ADF89065-ED22-4402-A90F-D18821382F6D}"/>
    <dgm:cxn modelId="{88AEE77D-4A94-4381-B265-DB2ACE58F971}" type="presParOf" srcId="{2AD20BF3-C7AC-43FA-A169-E4183A0E12B8}" destId="{168B4DCC-AD4F-49F3-ADD7-91CEBDDE30BA}" srcOrd="0" destOrd="0" presId="urn:diagrams.loki3.com/BracketList+Icon"/>
    <dgm:cxn modelId="{693EFCD8-1DFD-4366-AEB8-F253C82ED65B}" type="presParOf" srcId="{168B4DCC-AD4F-49F3-ADD7-91CEBDDE30BA}" destId="{C4227755-17C5-40BA-8FBC-1195B44F7F46}" srcOrd="0" destOrd="0" presId="urn:diagrams.loki3.com/BracketList+Icon"/>
    <dgm:cxn modelId="{63CE4F26-2973-433C-8A87-B4AECBA85872}" type="presParOf" srcId="{168B4DCC-AD4F-49F3-ADD7-91CEBDDE30BA}" destId="{5EE4CAAA-82FF-47A9-B8F1-A06A9A6B7814}" srcOrd="1" destOrd="0" presId="urn:diagrams.loki3.com/BracketList+Icon"/>
    <dgm:cxn modelId="{C1D86971-66B7-4A53-9D89-B9FD8E6C4767}" type="presParOf" srcId="{168B4DCC-AD4F-49F3-ADD7-91CEBDDE30BA}" destId="{028DCDE6-8E37-4B6A-8ECC-6914F9CE3520}" srcOrd="2" destOrd="0" presId="urn:diagrams.loki3.com/BracketList+Icon"/>
    <dgm:cxn modelId="{DCB32445-2701-4DD2-989F-8F53548F029F}" type="presParOf" srcId="{168B4DCC-AD4F-49F3-ADD7-91CEBDDE30BA}" destId="{27E6C5C8-40F5-4AE4-B900-AF237B2F92FB}" srcOrd="3" destOrd="0" presId="urn:diagrams.loki3.com/BracketList+Icon"/>
    <dgm:cxn modelId="{E35F9088-571B-46EF-BE91-859F9EBCC43E}" type="presParOf" srcId="{2AD20BF3-C7AC-43FA-A169-E4183A0E12B8}" destId="{3B370E42-FC55-421C-9BF1-74A6A9299F33}" srcOrd="1" destOrd="0" presId="urn:diagrams.loki3.com/BracketList+Icon"/>
    <dgm:cxn modelId="{8EF3CF20-FFFF-4EF5-83C5-13F73DB598D2}" type="presParOf" srcId="{2AD20BF3-C7AC-43FA-A169-E4183A0E12B8}" destId="{696ADA0A-AD81-4AAA-8E5B-DB6B67A986D2}" srcOrd="2" destOrd="0" presId="urn:diagrams.loki3.com/BracketList+Icon"/>
    <dgm:cxn modelId="{E593E584-8891-4D46-80F9-250E663A3ACF}" type="presParOf" srcId="{696ADA0A-AD81-4AAA-8E5B-DB6B67A986D2}" destId="{F611166D-8C9A-45D9-9D6F-4184301276D7}" srcOrd="0" destOrd="0" presId="urn:diagrams.loki3.com/BracketList+Icon"/>
    <dgm:cxn modelId="{9D192672-31DB-4CB0-B9A4-6EA3620D8685}" type="presParOf" srcId="{696ADA0A-AD81-4AAA-8E5B-DB6B67A986D2}" destId="{20716BB6-4394-4E38-9206-D9F28FF62033}" srcOrd="1" destOrd="0" presId="urn:diagrams.loki3.com/BracketList+Icon"/>
    <dgm:cxn modelId="{6E592496-0E02-44B5-82D7-CC43A9FB7A82}" type="presParOf" srcId="{696ADA0A-AD81-4AAA-8E5B-DB6B67A986D2}" destId="{7E8D9AB5-EBD1-4618-BC36-A78743032CF6}" srcOrd="2" destOrd="0" presId="urn:diagrams.loki3.com/BracketList+Icon"/>
    <dgm:cxn modelId="{D6C8861E-02C8-41E2-9777-17DC8DF808AB}" type="presParOf" srcId="{696ADA0A-AD81-4AAA-8E5B-DB6B67A986D2}" destId="{E6D32562-CF37-4C69-80F7-1AC936D0B9C7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4CCE56-3B28-428C-8D37-60D371340E26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5361A5E4-6A49-448C-B795-FB7CB1BD0579}">
      <dgm:prSet phldrT="[Texto]" custT="1"/>
      <dgm:spPr/>
      <dgm:t>
        <a:bodyPr/>
        <a:lstStyle/>
        <a:p>
          <a:pPr algn="r"/>
          <a:r>
            <a:rPr lang="es-ES" sz="20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Vinculación familiar </a:t>
          </a:r>
          <a:endParaRPr lang="es-PE" sz="20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9BD5F7F1-6637-4B42-9749-F8459BEACFA2}" type="parTrans" cxnId="{9DE9817B-A1B6-4A05-88EC-79036FA7A034}">
      <dgm:prSet/>
      <dgm:spPr/>
      <dgm:t>
        <a:bodyPr/>
        <a:lstStyle/>
        <a:p>
          <a:pPr algn="r"/>
          <a:endParaRPr lang="es-PE" sz="1800"/>
        </a:p>
      </dgm:t>
    </dgm:pt>
    <dgm:pt modelId="{1E215DDC-D6EB-4FA8-9C0C-447D64361A8C}" type="sibTrans" cxnId="{9DE9817B-A1B6-4A05-88EC-79036FA7A034}">
      <dgm:prSet/>
      <dgm:spPr/>
      <dgm:t>
        <a:bodyPr/>
        <a:lstStyle/>
        <a:p>
          <a:pPr algn="r"/>
          <a:endParaRPr lang="es-PE" sz="1800"/>
        </a:p>
      </dgm:t>
    </dgm:pt>
    <dgm:pt modelId="{509C6395-F5A1-4A17-82D2-853C78538158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En las relaciones familiares más próximas que comportan una absoluta dependencia existencial 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7C37D110-B75D-4234-811D-8871FF40F504}" type="parTrans" cxnId="{E897CA77-E523-4844-8A6C-AEC53A2B07BB}">
      <dgm:prSet/>
      <dgm:spPr/>
      <dgm:t>
        <a:bodyPr/>
        <a:lstStyle/>
        <a:p>
          <a:pPr algn="r"/>
          <a:endParaRPr lang="es-PE" sz="1800"/>
        </a:p>
      </dgm:t>
    </dgm:pt>
    <dgm:pt modelId="{6D22F53C-7FF6-4CF8-A9C9-BE4BFA67E7FF}" type="sibTrans" cxnId="{E897CA77-E523-4844-8A6C-AEC53A2B07BB}">
      <dgm:prSet/>
      <dgm:spPr/>
      <dgm:t>
        <a:bodyPr/>
        <a:lstStyle/>
        <a:p>
          <a:pPr algn="r"/>
          <a:endParaRPr lang="es-PE" sz="1800"/>
        </a:p>
      </dgm:t>
    </dgm:pt>
    <dgm:pt modelId="{6CD3AE71-A5F9-4B3B-9427-28E3FE1C0219}">
      <dgm:prSet phldrT="[Texto]" custT="1"/>
      <dgm:spPr/>
      <dgm:t>
        <a:bodyPr/>
        <a:lstStyle/>
        <a:p>
          <a:pPr algn="r"/>
          <a:r>
            <a:rPr lang="es-ES" sz="20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Comunidad del peligro </a:t>
          </a:r>
          <a:endParaRPr lang="es-PE" sz="20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57601468-0029-4E9F-A74C-08B87E77C3A7}" type="parTrans" cxnId="{9A93E734-83B6-4A88-B05E-2A8FF0D9E9D2}">
      <dgm:prSet/>
      <dgm:spPr/>
      <dgm:t>
        <a:bodyPr/>
        <a:lstStyle/>
        <a:p>
          <a:pPr algn="r"/>
          <a:endParaRPr lang="es-PE" sz="1800"/>
        </a:p>
      </dgm:t>
    </dgm:pt>
    <dgm:pt modelId="{CF482CE9-9C0B-40CD-94BA-E85DECDC4628}" type="sibTrans" cxnId="{9A93E734-83B6-4A88-B05E-2A8FF0D9E9D2}">
      <dgm:prSet/>
      <dgm:spPr/>
      <dgm:t>
        <a:bodyPr/>
        <a:lstStyle/>
        <a:p>
          <a:pPr algn="r"/>
          <a:endParaRPr lang="es-PE" sz="1800"/>
        </a:p>
      </dgm:t>
    </dgm:pt>
    <dgm:pt modelId="{F944EF88-4BF6-4C87-99A3-15234799EFEF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La participación voluntaria en una actividad peligrosa en la que intervienen varias personas tácitamente obligadas a, en su caso, socorrerse entre sí.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DCBCEA8D-CE02-4830-BAE3-9CE59EB29EB4}" type="parTrans" cxnId="{8317E78A-8217-4881-B71E-960CAB53B0A4}">
      <dgm:prSet/>
      <dgm:spPr/>
      <dgm:t>
        <a:bodyPr/>
        <a:lstStyle/>
        <a:p>
          <a:pPr algn="r"/>
          <a:endParaRPr lang="es-PE" sz="1800"/>
        </a:p>
      </dgm:t>
    </dgm:pt>
    <dgm:pt modelId="{AFF54110-68CB-42C8-87E4-99F2DCAEC0E0}" type="sibTrans" cxnId="{8317E78A-8217-4881-B71E-960CAB53B0A4}">
      <dgm:prSet/>
      <dgm:spPr/>
      <dgm:t>
        <a:bodyPr/>
        <a:lstStyle/>
        <a:p>
          <a:pPr algn="r"/>
          <a:endParaRPr lang="es-PE" sz="1800"/>
        </a:p>
      </dgm:t>
    </dgm:pt>
    <dgm:pt modelId="{A447F4F9-76FC-4E04-BD93-8320588DBEEF}">
      <dgm:prSet custT="1"/>
      <dgm:spPr/>
      <dgm:t>
        <a:bodyPr/>
        <a:lstStyle/>
        <a:p>
          <a:pPr algn="r"/>
          <a:r>
            <a:rPr lang="es-ES" sz="20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Asunción voluntaria </a:t>
          </a:r>
          <a:endParaRPr lang="es-PE" sz="20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FA06D926-5AE1-4116-9AE3-7A7FC1B399A7}" type="parTrans" cxnId="{AB6103B6-C4F1-42DE-B2B7-99BDC7513DC3}">
      <dgm:prSet/>
      <dgm:spPr/>
      <dgm:t>
        <a:bodyPr/>
        <a:lstStyle/>
        <a:p>
          <a:pPr algn="r"/>
          <a:endParaRPr lang="es-PE" sz="1800"/>
        </a:p>
      </dgm:t>
    </dgm:pt>
    <dgm:pt modelId="{5CB1FC4F-3612-4B13-B028-EBF849E3D84B}" type="sibTrans" cxnId="{AB6103B6-C4F1-42DE-B2B7-99BDC7513DC3}">
      <dgm:prSet/>
      <dgm:spPr/>
      <dgm:t>
        <a:bodyPr/>
        <a:lstStyle/>
        <a:p>
          <a:pPr algn="r"/>
          <a:endParaRPr lang="es-PE" sz="1800"/>
        </a:p>
      </dgm:t>
    </dgm:pt>
    <dgm:pt modelId="{B6BFE27C-B905-43D1-9DB4-972023B0CD61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E sujeto asume voluntariamente la posición de garante. Se restringe a casos en que esa asunción voluntaria lleva al sujeto u objeto protegido a una situación de decisiva dependencia respecto del primero.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C97FDFDC-27FE-4ECD-920B-2FB017F01BEB}" type="parTrans" cxnId="{81B5CE7C-5A3B-4702-A1F9-5AD63A03607C}">
      <dgm:prSet/>
      <dgm:spPr/>
      <dgm:t>
        <a:bodyPr/>
        <a:lstStyle/>
        <a:p>
          <a:pPr algn="r"/>
          <a:endParaRPr lang="es-PE" sz="1800"/>
        </a:p>
      </dgm:t>
    </dgm:pt>
    <dgm:pt modelId="{684E580F-82EF-471D-9254-9E746FBEA655}" type="sibTrans" cxnId="{81B5CE7C-5A3B-4702-A1F9-5AD63A03607C}">
      <dgm:prSet/>
      <dgm:spPr/>
      <dgm:t>
        <a:bodyPr/>
        <a:lstStyle/>
        <a:p>
          <a:pPr algn="r"/>
          <a:endParaRPr lang="es-PE" sz="1800"/>
        </a:p>
      </dgm:t>
    </dgm:pt>
    <dgm:pt modelId="{E93680A1-5AB2-4A8A-9A10-B1560F0D3E3C}" type="pres">
      <dgm:prSet presAssocID="{1D4CCE56-3B28-428C-8D37-60D371340E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A258EB0E-F38D-483E-BE02-61B85C1F153F}" type="pres">
      <dgm:prSet presAssocID="{5361A5E4-6A49-448C-B795-FB7CB1BD0579}" presName="linNode" presStyleCnt="0"/>
      <dgm:spPr/>
    </dgm:pt>
    <dgm:pt modelId="{A3FFF9F4-8D8E-48F7-B6A8-109251750DE7}" type="pres">
      <dgm:prSet presAssocID="{5361A5E4-6A49-448C-B795-FB7CB1BD0579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C281A65-851E-41B6-9B36-A7BB8AAF0FC0}" type="pres">
      <dgm:prSet presAssocID="{5361A5E4-6A49-448C-B795-FB7CB1BD0579}" presName="bracket" presStyleLbl="parChTrans1D1" presStyleIdx="0" presStyleCnt="3"/>
      <dgm:spPr/>
    </dgm:pt>
    <dgm:pt modelId="{75C98D80-4698-471E-9DE5-05C88813448C}" type="pres">
      <dgm:prSet presAssocID="{5361A5E4-6A49-448C-B795-FB7CB1BD0579}" presName="spH" presStyleCnt="0"/>
      <dgm:spPr/>
    </dgm:pt>
    <dgm:pt modelId="{E72E697B-F97E-4D82-B100-79F0B2835147}" type="pres">
      <dgm:prSet presAssocID="{5361A5E4-6A49-448C-B795-FB7CB1BD0579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A511D22-CE1D-41C3-909A-1DAC40535BAC}" type="pres">
      <dgm:prSet presAssocID="{1E215DDC-D6EB-4FA8-9C0C-447D64361A8C}" presName="spV" presStyleCnt="0"/>
      <dgm:spPr/>
    </dgm:pt>
    <dgm:pt modelId="{4B443C57-6A01-46B4-96BA-162795488BCF}" type="pres">
      <dgm:prSet presAssocID="{6CD3AE71-A5F9-4B3B-9427-28E3FE1C0219}" presName="linNode" presStyleCnt="0"/>
      <dgm:spPr/>
    </dgm:pt>
    <dgm:pt modelId="{085598FF-CE90-47EF-8676-C0C020B3CA50}" type="pres">
      <dgm:prSet presAssocID="{6CD3AE71-A5F9-4B3B-9427-28E3FE1C0219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D59B941-10FA-4F4C-B9F8-72B9E4013F87}" type="pres">
      <dgm:prSet presAssocID="{6CD3AE71-A5F9-4B3B-9427-28E3FE1C0219}" presName="bracket" presStyleLbl="parChTrans1D1" presStyleIdx="1" presStyleCnt="3"/>
      <dgm:spPr/>
    </dgm:pt>
    <dgm:pt modelId="{EE84AC0A-5781-4774-AB6B-982DA7E5415E}" type="pres">
      <dgm:prSet presAssocID="{6CD3AE71-A5F9-4B3B-9427-28E3FE1C0219}" presName="spH" presStyleCnt="0"/>
      <dgm:spPr/>
    </dgm:pt>
    <dgm:pt modelId="{70170228-2935-4B83-8AE5-CCA3DD72051E}" type="pres">
      <dgm:prSet presAssocID="{6CD3AE71-A5F9-4B3B-9427-28E3FE1C0219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68411CA-C133-4AF1-B20F-4F7845D2886C}" type="pres">
      <dgm:prSet presAssocID="{CF482CE9-9C0B-40CD-94BA-E85DECDC4628}" presName="spV" presStyleCnt="0"/>
      <dgm:spPr/>
    </dgm:pt>
    <dgm:pt modelId="{5C207CE2-94CF-4291-B4E8-C8F30E93EAC1}" type="pres">
      <dgm:prSet presAssocID="{A447F4F9-76FC-4E04-BD93-8320588DBEEF}" presName="linNode" presStyleCnt="0"/>
      <dgm:spPr/>
    </dgm:pt>
    <dgm:pt modelId="{F180BDC4-F0A4-479B-9598-CBE74ED2E89D}" type="pres">
      <dgm:prSet presAssocID="{A447F4F9-76FC-4E04-BD93-8320588DBEEF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A981A74-9358-4EFC-8FBB-59C23FE4414F}" type="pres">
      <dgm:prSet presAssocID="{A447F4F9-76FC-4E04-BD93-8320588DBEEF}" presName="bracket" presStyleLbl="parChTrans1D1" presStyleIdx="2" presStyleCnt="3"/>
      <dgm:spPr/>
    </dgm:pt>
    <dgm:pt modelId="{CD805790-B9B5-42E3-9258-BC855600F7A4}" type="pres">
      <dgm:prSet presAssocID="{A447F4F9-76FC-4E04-BD93-8320588DBEEF}" presName="spH" presStyleCnt="0"/>
      <dgm:spPr/>
    </dgm:pt>
    <dgm:pt modelId="{60CFF2C7-5697-4D2D-BA34-8F1B4273AD1B}" type="pres">
      <dgm:prSet presAssocID="{A447F4F9-76FC-4E04-BD93-8320588DBEEF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99ADEE6B-1BCE-4ACF-B3DB-F3AAF5DBA8F5}" type="presOf" srcId="{A447F4F9-76FC-4E04-BD93-8320588DBEEF}" destId="{F180BDC4-F0A4-479B-9598-CBE74ED2E89D}" srcOrd="0" destOrd="0" presId="urn:diagrams.loki3.com/BracketList+Icon"/>
    <dgm:cxn modelId="{50FA1952-8DB3-4C72-ACE9-CE9956332C61}" type="presOf" srcId="{509C6395-F5A1-4A17-82D2-853C78538158}" destId="{E72E697B-F97E-4D82-B100-79F0B2835147}" srcOrd="0" destOrd="0" presId="urn:diagrams.loki3.com/BracketList+Icon"/>
    <dgm:cxn modelId="{81B5CE7C-5A3B-4702-A1F9-5AD63A03607C}" srcId="{A447F4F9-76FC-4E04-BD93-8320588DBEEF}" destId="{B6BFE27C-B905-43D1-9DB4-972023B0CD61}" srcOrd="0" destOrd="0" parTransId="{C97FDFDC-27FE-4ECD-920B-2FB017F01BEB}" sibTransId="{684E580F-82EF-471D-9254-9E746FBEA655}"/>
    <dgm:cxn modelId="{6F1519AF-D796-4245-8413-279DC17FB435}" type="presOf" srcId="{F944EF88-4BF6-4C87-99A3-15234799EFEF}" destId="{70170228-2935-4B83-8AE5-CCA3DD72051E}" srcOrd="0" destOrd="0" presId="urn:diagrams.loki3.com/BracketList+Icon"/>
    <dgm:cxn modelId="{8317E78A-8217-4881-B71E-960CAB53B0A4}" srcId="{6CD3AE71-A5F9-4B3B-9427-28E3FE1C0219}" destId="{F944EF88-4BF6-4C87-99A3-15234799EFEF}" srcOrd="0" destOrd="0" parTransId="{DCBCEA8D-CE02-4830-BAE3-9CE59EB29EB4}" sibTransId="{AFF54110-68CB-42C8-87E4-99F2DCAEC0E0}"/>
    <dgm:cxn modelId="{330E1ED0-E539-45A7-844B-2CD2FC10E6BA}" type="presOf" srcId="{1D4CCE56-3B28-428C-8D37-60D371340E26}" destId="{E93680A1-5AB2-4A8A-9A10-B1560F0D3E3C}" srcOrd="0" destOrd="0" presId="urn:diagrams.loki3.com/BracketList+Icon"/>
    <dgm:cxn modelId="{E897CA77-E523-4844-8A6C-AEC53A2B07BB}" srcId="{5361A5E4-6A49-448C-B795-FB7CB1BD0579}" destId="{509C6395-F5A1-4A17-82D2-853C78538158}" srcOrd="0" destOrd="0" parTransId="{7C37D110-B75D-4234-811D-8871FF40F504}" sibTransId="{6D22F53C-7FF6-4CF8-A9C9-BE4BFA67E7FF}"/>
    <dgm:cxn modelId="{AB6103B6-C4F1-42DE-B2B7-99BDC7513DC3}" srcId="{1D4CCE56-3B28-428C-8D37-60D371340E26}" destId="{A447F4F9-76FC-4E04-BD93-8320588DBEEF}" srcOrd="2" destOrd="0" parTransId="{FA06D926-5AE1-4116-9AE3-7A7FC1B399A7}" sibTransId="{5CB1FC4F-3612-4B13-B028-EBF849E3D84B}"/>
    <dgm:cxn modelId="{9DE9817B-A1B6-4A05-88EC-79036FA7A034}" srcId="{1D4CCE56-3B28-428C-8D37-60D371340E26}" destId="{5361A5E4-6A49-448C-B795-FB7CB1BD0579}" srcOrd="0" destOrd="0" parTransId="{9BD5F7F1-6637-4B42-9749-F8459BEACFA2}" sibTransId="{1E215DDC-D6EB-4FA8-9C0C-447D64361A8C}"/>
    <dgm:cxn modelId="{AFF0B85E-4266-4123-A177-98A1C7B18C2D}" type="presOf" srcId="{B6BFE27C-B905-43D1-9DB4-972023B0CD61}" destId="{60CFF2C7-5697-4D2D-BA34-8F1B4273AD1B}" srcOrd="0" destOrd="0" presId="urn:diagrams.loki3.com/BracketList+Icon"/>
    <dgm:cxn modelId="{ACD48E0D-C368-42AA-BF7E-62968AE633D2}" type="presOf" srcId="{5361A5E4-6A49-448C-B795-FB7CB1BD0579}" destId="{A3FFF9F4-8D8E-48F7-B6A8-109251750DE7}" srcOrd="0" destOrd="0" presId="urn:diagrams.loki3.com/BracketList+Icon"/>
    <dgm:cxn modelId="{9A93E734-83B6-4A88-B05E-2A8FF0D9E9D2}" srcId="{1D4CCE56-3B28-428C-8D37-60D371340E26}" destId="{6CD3AE71-A5F9-4B3B-9427-28E3FE1C0219}" srcOrd="1" destOrd="0" parTransId="{57601468-0029-4E9F-A74C-08B87E77C3A7}" sibTransId="{CF482CE9-9C0B-40CD-94BA-E85DECDC4628}"/>
    <dgm:cxn modelId="{346728F3-9A89-420D-85FA-20871808B0B5}" type="presOf" srcId="{6CD3AE71-A5F9-4B3B-9427-28E3FE1C0219}" destId="{085598FF-CE90-47EF-8676-C0C020B3CA50}" srcOrd="0" destOrd="0" presId="urn:diagrams.loki3.com/BracketList+Icon"/>
    <dgm:cxn modelId="{F4C0E9B6-9EC0-455D-93D0-C15AD1C5A3E7}" type="presParOf" srcId="{E93680A1-5AB2-4A8A-9A10-B1560F0D3E3C}" destId="{A258EB0E-F38D-483E-BE02-61B85C1F153F}" srcOrd="0" destOrd="0" presId="urn:diagrams.loki3.com/BracketList+Icon"/>
    <dgm:cxn modelId="{27D31615-E2E8-4B78-8399-A67E93DD76C6}" type="presParOf" srcId="{A258EB0E-F38D-483E-BE02-61B85C1F153F}" destId="{A3FFF9F4-8D8E-48F7-B6A8-109251750DE7}" srcOrd="0" destOrd="0" presId="urn:diagrams.loki3.com/BracketList+Icon"/>
    <dgm:cxn modelId="{468539BA-AB35-43F6-AE37-DCD99E8679BE}" type="presParOf" srcId="{A258EB0E-F38D-483E-BE02-61B85C1F153F}" destId="{6C281A65-851E-41B6-9B36-A7BB8AAF0FC0}" srcOrd="1" destOrd="0" presId="urn:diagrams.loki3.com/BracketList+Icon"/>
    <dgm:cxn modelId="{7BDA1959-170A-401A-A0DA-62B37D529C11}" type="presParOf" srcId="{A258EB0E-F38D-483E-BE02-61B85C1F153F}" destId="{75C98D80-4698-471E-9DE5-05C88813448C}" srcOrd="2" destOrd="0" presId="urn:diagrams.loki3.com/BracketList+Icon"/>
    <dgm:cxn modelId="{B8DB1D58-337A-4A2F-8CBB-64BBB3BAC545}" type="presParOf" srcId="{A258EB0E-F38D-483E-BE02-61B85C1F153F}" destId="{E72E697B-F97E-4D82-B100-79F0B2835147}" srcOrd="3" destOrd="0" presId="urn:diagrams.loki3.com/BracketList+Icon"/>
    <dgm:cxn modelId="{4CAA6C08-F37D-4B48-8CEA-ACBB36A8A03A}" type="presParOf" srcId="{E93680A1-5AB2-4A8A-9A10-B1560F0D3E3C}" destId="{0A511D22-CE1D-41C3-909A-1DAC40535BAC}" srcOrd="1" destOrd="0" presId="urn:diagrams.loki3.com/BracketList+Icon"/>
    <dgm:cxn modelId="{9E897C04-C7F5-4E5B-AE4D-F0A891FA7EE1}" type="presParOf" srcId="{E93680A1-5AB2-4A8A-9A10-B1560F0D3E3C}" destId="{4B443C57-6A01-46B4-96BA-162795488BCF}" srcOrd="2" destOrd="0" presId="urn:diagrams.loki3.com/BracketList+Icon"/>
    <dgm:cxn modelId="{A5FC982B-4A71-44F9-8D0C-A5E28536B01D}" type="presParOf" srcId="{4B443C57-6A01-46B4-96BA-162795488BCF}" destId="{085598FF-CE90-47EF-8676-C0C020B3CA50}" srcOrd="0" destOrd="0" presId="urn:diagrams.loki3.com/BracketList+Icon"/>
    <dgm:cxn modelId="{E043272A-7550-431F-991F-E8F35F0B9D70}" type="presParOf" srcId="{4B443C57-6A01-46B4-96BA-162795488BCF}" destId="{3D59B941-10FA-4F4C-B9F8-72B9E4013F87}" srcOrd="1" destOrd="0" presId="urn:diagrams.loki3.com/BracketList+Icon"/>
    <dgm:cxn modelId="{F5E7B176-63AF-4AB3-B723-22F9CC7F73ED}" type="presParOf" srcId="{4B443C57-6A01-46B4-96BA-162795488BCF}" destId="{EE84AC0A-5781-4774-AB6B-982DA7E5415E}" srcOrd="2" destOrd="0" presId="urn:diagrams.loki3.com/BracketList+Icon"/>
    <dgm:cxn modelId="{1AF959C1-EFCB-4CDF-957A-046792AA9EF3}" type="presParOf" srcId="{4B443C57-6A01-46B4-96BA-162795488BCF}" destId="{70170228-2935-4B83-8AE5-CCA3DD72051E}" srcOrd="3" destOrd="0" presId="urn:diagrams.loki3.com/BracketList+Icon"/>
    <dgm:cxn modelId="{DA1CEB65-66D4-4501-9E9C-3BC3A12836F3}" type="presParOf" srcId="{E93680A1-5AB2-4A8A-9A10-B1560F0D3E3C}" destId="{168411CA-C133-4AF1-B20F-4F7845D2886C}" srcOrd="3" destOrd="0" presId="urn:diagrams.loki3.com/BracketList+Icon"/>
    <dgm:cxn modelId="{E3D73B5D-54C2-4741-A653-A251EA586DD6}" type="presParOf" srcId="{E93680A1-5AB2-4A8A-9A10-B1560F0D3E3C}" destId="{5C207CE2-94CF-4291-B4E8-C8F30E93EAC1}" srcOrd="4" destOrd="0" presId="urn:diagrams.loki3.com/BracketList+Icon"/>
    <dgm:cxn modelId="{74769590-F7CF-4A2B-9A5F-95E6ACEAABFF}" type="presParOf" srcId="{5C207CE2-94CF-4291-B4E8-C8F30E93EAC1}" destId="{F180BDC4-F0A4-479B-9598-CBE74ED2E89D}" srcOrd="0" destOrd="0" presId="urn:diagrams.loki3.com/BracketList+Icon"/>
    <dgm:cxn modelId="{2B512BAF-C455-4287-B8D2-FAFFF1C9B7E5}" type="presParOf" srcId="{5C207CE2-94CF-4291-B4E8-C8F30E93EAC1}" destId="{5A981A74-9358-4EFC-8FBB-59C23FE4414F}" srcOrd="1" destOrd="0" presId="urn:diagrams.loki3.com/BracketList+Icon"/>
    <dgm:cxn modelId="{2FA9FA60-379E-4A57-8733-A34B966DF995}" type="presParOf" srcId="{5C207CE2-94CF-4291-B4E8-C8F30E93EAC1}" destId="{CD805790-B9B5-42E3-9258-BC855600F7A4}" srcOrd="2" destOrd="0" presId="urn:diagrams.loki3.com/BracketList+Icon"/>
    <dgm:cxn modelId="{2BD0280D-5414-4ABB-BFF5-0157AD2A0A0E}" type="presParOf" srcId="{5C207CE2-94CF-4291-B4E8-C8F30E93EAC1}" destId="{60CFF2C7-5697-4D2D-BA34-8F1B4273AD1B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16AFDB-31BF-4C27-91F7-DBDF3B368978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8B86C5F3-D093-4E97-B5A6-ED0BEC523D8E}">
      <dgm:prSet phldrT="[Texto]" custT="1"/>
      <dgm:spPr/>
      <dgm:t>
        <a:bodyPr/>
        <a:lstStyle/>
        <a:p>
          <a:pPr algn="ctr"/>
          <a:r>
            <a:rPr lang="es-ES" sz="15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Actuar precedente  o injerencia</a:t>
          </a:r>
          <a:endParaRPr lang="es-PE" sz="15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B3939FE0-0C1F-4F9E-9B24-36D22770459B}" type="parTrans" cxnId="{592DA3F1-5758-47BF-BCAE-0E859218BCA5}">
      <dgm:prSet/>
      <dgm:spPr/>
      <dgm:t>
        <a:bodyPr/>
        <a:lstStyle/>
        <a:p>
          <a:endParaRPr lang="es-PE" sz="1650"/>
        </a:p>
      </dgm:t>
    </dgm:pt>
    <dgm:pt modelId="{C1A4C9F8-7129-480D-8BC3-7660F9A1C980}" type="sibTrans" cxnId="{592DA3F1-5758-47BF-BCAE-0E859218BCA5}">
      <dgm:prSet/>
      <dgm:spPr/>
      <dgm:t>
        <a:bodyPr/>
        <a:lstStyle/>
        <a:p>
          <a:endParaRPr lang="es-PE" sz="1650"/>
        </a:p>
      </dgm:t>
    </dgm:pt>
    <dgm:pt modelId="{C3379FA5-4865-4B15-991F-905D4C5A1D87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Quien ha provocado con una conducta precedente una situación de peligro para un bien jurídico, está obligado a evitar que el peligro se convierta en lesión; so pena de considerar que la producción de ésta sería tan achacable al sujeto como su causación positiva.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B88D423B-6654-4D52-A804-21E0A6176FDC}" type="parTrans" cxnId="{37BDECFD-6EC7-4BEE-9698-E2D72C4FD8F2}">
      <dgm:prSet/>
      <dgm:spPr/>
      <dgm:t>
        <a:bodyPr/>
        <a:lstStyle/>
        <a:p>
          <a:endParaRPr lang="es-PE" sz="1650"/>
        </a:p>
      </dgm:t>
    </dgm:pt>
    <dgm:pt modelId="{62204B07-82AE-4D6C-8BAA-3560A64329F5}" type="sibTrans" cxnId="{37BDECFD-6EC7-4BEE-9698-E2D72C4FD8F2}">
      <dgm:prSet/>
      <dgm:spPr/>
      <dgm:t>
        <a:bodyPr/>
        <a:lstStyle/>
        <a:p>
          <a:endParaRPr lang="es-PE" sz="1650"/>
        </a:p>
      </dgm:t>
    </dgm:pt>
    <dgm:pt modelId="{C7715B4B-F3B7-4DB2-827D-5612D10D6732}">
      <dgm:prSet phldrT="[Texto]" custT="1"/>
      <dgm:spPr/>
      <dgm:t>
        <a:bodyPr/>
        <a:lstStyle/>
        <a:p>
          <a:pPr algn="ctr"/>
          <a:r>
            <a:rPr lang="es-ES" sz="15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Control de fuentes de peligro que operan en el propio ámbito de dominio </a:t>
          </a:r>
          <a:endParaRPr lang="es-PE" sz="15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FCF8CD50-3C59-4024-A474-5F3DAECDABDC}" type="parTrans" cxnId="{D5AB0892-6F73-408F-AEA5-3275201DC0D6}">
      <dgm:prSet/>
      <dgm:spPr/>
      <dgm:t>
        <a:bodyPr/>
        <a:lstStyle/>
        <a:p>
          <a:endParaRPr lang="es-PE" sz="1650"/>
        </a:p>
      </dgm:t>
    </dgm:pt>
    <dgm:pt modelId="{5BC165EC-D068-4BCA-AB54-1C7ED577D405}" type="sibTrans" cxnId="{D5AB0892-6F73-408F-AEA5-3275201DC0D6}">
      <dgm:prSet/>
      <dgm:spPr/>
      <dgm:t>
        <a:bodyPr/>
        <a:lstStyle/>
        <a:p>
          <a:endParaRPr lang="es-PE" sz="1650"/>
        </a:p>
      </dgm:t>
    </dgm:pt>
    <dgm:pt modelId="{23CA7BC0-D986-42E8-8CA8-0C71C2967030}">
      <dgm:prSet phldrT="[Texto]"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Quien posee en su esfera de dominio una fuente de peligro (instalaciones, animales, máquinas) para bienes jurídicos, es el responsable de que tal peligro no se realice.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AE8E9AF1-E721-4598-968A-2B56C0FDE596}" type="parTrans" cxnId="{11B3513E-5FA8-40BE-A501-C2D0D9CD1652}">
      <dgm:prSet/>
      <dgm:spPr/>
      <dgm:t>
        <a:bodyPr/>
        <a:lstStyle/>
        <a:p>
          <a:endParaRPr lang="es-PE" sz="1650"/>
        </a:p>
      </dgm:t>
    </dgm:pt>
    <dgm:pt modelId="{2B71C146-DF88-4885-BFA7-A93A2887FD15}" type="sibTrans" cxnId="{11B3513E-5FA8-40BE-A501-C2D0D9CD1652}">
      <dgm:prSet/>
      <dgm:spPr/>
      <dgm:t>
        <a:bodyPr/>
        <a:lstStyle/>
        <a:p>
          <a:endParaRPr lang="es-PE" sz="1650"/>
        </a:p>
      </dgm:t>
    </dgm:pt>
    <dgm:pt modelId="{0176356F-6B50-4536-8F1D-00CF387948C2}">
      <dgm:prSet custT="1"/>
      <dgm:spPr/>
      <dgm:t>
        <a:bodyPr/>
        <a:lstStyle/>
        <a:p>
          <a:r>
            <a:rPr lang="es-ES" sz="15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Responsabilidad por la conducta de otras personas </a:t>
          </a:r>
          <a:endParaRPr lang="es-PE" sz="15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1F399EC4-AE1D-4CCF-AC16-F1E7AEAB493A}" type="parTrans" cxnId="{FFF4F3FF-926D-412F-99FC-80AD0B2371C9}">
      <dgm:prSet/>
      <dgm:spPr/>
      <dgm:t>
        <a:bodyPr/>
        <a:lstStyle/>
        <a:p>
          <a:endParaRPr lang="es-PE" sz="1650"/>
        </a:p>
      </dgm:t>
    </dgm:pt>
    <dgm:pt modelId="{93B94CAD-E2D1-4A65-8190-AD129B554BDD}" type="sibTrans" cxnId="{FFF4F3FF-926D-412F-99FC-80AD0B2371C9}">
      <dgm:prSet/>
      <dgm:spPr/>
      <dgm:t>
        <a:bodyPr/>
        <a:lstStyle/>
        <a:p>
          <a:endParaRPr lang="es-PE" sz="1650"/>
        </a:p>
      </dgm:t>
    </dgm:pt>
    <dgm:pt modelId="{DD11430D-7727-4C27-AE05-DEC448CCB78C}">
      <dgm:prSet custT="1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dgm:spPr>
      <dgm:t>
        <a:bodyPr/>
        <a:lstStyle/>
        <a:p>
          <a:pPr algn="just"/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Quienes tienen el deber de vigilar a otras personas se hallan en la posición de garante respecto de los males que éstas puedan causar.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gm:t>
    </dgm:pt>
    <dgm:pt modelId="{522B2830-680B-4CD2-A5F9-C7D38A49F9C1}" type="parTrans" cxnId="{5B73ED4D-95C8-4BE2-BE9F-3CE2259C9394}">
      <dgm:prSet/>
      <dgm:spPr/>
      <dgm:t>
        <a:bodyPr/>
        <a:lstStyle/>
        <a:p>
          <a:endParaRPr lang="es-ES" sz="1650"/>
        </a:p>
      </dgm:t>
    </dgm:pt>
    <dgm:pt modelId="{13A18935-0181-4902-B93E-436B2C6806D6}" type="sibTrans" cxnId="{5B73ED4D-95C8-4BE2-BE9F-3CE2259C9394}">
      <dgm:prSet/>
      <dgm:spPr/>
      <dgm:t>
        <a:bodyPr/>
        <a:lstStyle/>
        <a:p>
          <a:endParaRPr lang="es-ES" sz="1650"/>
        </a:p>
      </dgm:t>
    </dgm:pt>
    <dgm:pt modelId="{DFAB4025-D0FD-4613-95FE-65C592BBE3AD}" type="pres">
      <dgm:prSet presAssocID="{A616AFDB-31BF-4C27-91F7-DBDF3B3689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88D82AB8-2BDE-40C0-B13F-97EFC21BDA92}" type="pres">
      <dgm:prSet presAssocID="{8B86C5F3-D093-4E97-B5A6-ED0BEC523D8E}" presName="linNode" presStyleCnt="0"/>
      <dgm:spPr/>
    </dgm:pt>
    <dgm:pt modelId="{B560B53D-0A44-4799-BCAC-D08FBC3459F4}" type="pres">
      <dgm:prSet presAssocID="{8B86C5F3-D093-4E97-B5A6-ED0BEC523D8E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FE2B0A7-3A57-44A8-8048-1C131CD8B3D6}" type="pres">
      <dgm:prSet presAssocID="{8B86C5F3-D093-4E97-B5A6-ED0BEC523D8E}" presName="bracket" presStyleLbl="parChTrans1D1" presStyleIdx="0" presStyleCnt="3"/>
      <dgm:spPr/>
    </dgm:pt>
    <dgm:pt modelId="{CB78C50C-0AC7-4CA1-B790-2FC9AB2D018F}" type="pres">
      <dgm:prSet presAssocID="{8B86C5F3-D093-4E97-B5A6-ED0BEC523D8E}" presName="spH" presStyleCnt="0"/>
      <dgm:spPr/>
    </dgm:pt>
    <dgm:pt modelId="{648C3992-55AB-4228-A7CF-182A590B20E3}" type="pres">
      <dgm:prSet presAssocID="{8B86C5F3-D093-4E97-B5A6-ED0BEC523D8E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BF47F40-9257-4939-93B9-AA08953DBF9B}" type="pres">
      <dgm:prSet presAssocID="{C1A4C9F8-7129-480D-8BC3-7660F9A1C980}" presName="spV" presStyleCnt="0"/>
      <dgm:spPr/>
    </dgm:pt>
    <dgm:pt modelId="{A7A8ADAD-B701-4ECF-BE62-8EB5E3BEBC71}" type="pres">
      <dgm:prSet presAssocID="{C7715B4B-F3B7-4DB2-827D-5612D10D6732}" presName="linNode" presStyleCnt="0"/>
      <dgm:spPr/>
    </dgm:pt>
    <dgm:pt modelId="{A9525E01-C106-4883-9C3E-BC1569C8EF9A}" type="pres">
      <dgm:prSet presAssocID="{C7715B4B-F3B7-4DB2-827D-5612D10D6732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C3ED0D2-4EAE-4447-B932-EFDC40041B47}" type="pres">
      <dgm:prSet presAssocID="{C7715B4B-F3B7-4DB2-827D-5612D10D6732}" presName="bracket" presStyleLbl="parChTrans1D1" presStyleIdx="1" presStyleCnt="3"/>
      <dgm:spPr/>
    </dgm:pt>
    <dgm:pt modelId="{C2E1DB31-88F2-42D5-8B13-83F0129261A5}" type="pres">
      <dgm:prSet presAssocID="{C7715B4B-F3B7-4DB2-827D-5612D10D6732}" presName="spH" presStyleCnt="0"/>
      <dgm:spPr/>
    </dgm:pt>
    <dgm:pt modelId="{6192638A-522B-4DF2-94E8-7DA5C20CA87E}" type="pres">
      <dgm:prSet presAssocID="{C7715B4B-F3B7-4DB2-827D-5612D10D6732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16793BF-96B8-42D7-801D-A541CB61D804}" type="pres">
      <dgm:prSet presAssocID="{5BC165EC-D068-4BCA-AB54-1C7ED577D405}" presName="spV" presStyleCnt="0"/>
      <dgm:spPr/>
    </dgm:pt>
    <dgm:pt modelId="{24130228-2308-4511-B747-A38AD474B998}" type="pres">
      <dgm:prSet presAssocID="{0176356F-6B50-4536-8F1D-00CF387948C2}" presName="linNode" presStyleCnt="0"/>
      <dgm:spPr/>
    </dgm:pt>
    <dgm:pt modelId="{100BD84F-2A44-445E-B859-85197344EF03}" type="pres">
      <dgm:prSet presAssocID="{0176356F-6B50-4536-8F1D-00CF387948C2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DE2E1425-0739-4EB6-BE49-9457784C58FF}" type="pres">
      <dgm:prSet presAssocID="{0176356F-6B50-4536-8F1D-00CF387948C2}" presName="bracket" presStyleLbl="parChTrans1D1" presStyleIdx="2" presStyleCnt="3"/>
      <dgm:spPr/>
    </dgm:pt>
    <dgm:pt modelId="{6370DF18-E679-4FBA-82CA-A1AB6FAA73D3}" type="pres">
      <dgm:prSet presAssocID="{0176356F-6B50-4536-8F1D-00CF387948C2}" presName="spH" presStyleCnt="0"/>
      <dgm:spPr/>
    </dgm:pt>
    <dgm:pt modelId="{E7E55BEF-3227-4488-98AC-5375423888D4}" type="pres">
      <dgm:prSet presAssocID="{0176356F-6B50-4536-8F1D-00CF387948C2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292048AD-5B92-4C42-B2CD-4F1F2FE2408A}" type="presOf" srcId="{A616AFDB-31BF-4C27-91F7-DBDF3B368978}" destId="{DFAB4025-D0FD-4613-95FE-65C592BBE3AD}" srcOrd="0" destOrd="0" presId="urn:diagrams.loki3.com/BracketList+Icon"/>
    <dgm:cxn modelId="{DBB4F743-BAAD-4A85-8CDA-ADC8D218CBED}" type="presOf" srcId="{0176356F-6B50-4536-8F1D-00CF387948C2}" destId="{100BD84F-2A44-445E-B859-85197344EF03}" srcOrd="0" destOrd="0" presId="urn:diagrams.loki3.com/BracketList+Icon"/>
    <dgm:cxn modelId="{071CB7BB-1833-4C92-A6A5-31D87F0CB47D}" type="presOf" srcId="{C7715B4B-F3B7-4DB2-827D-5612D10D6732}" destId="{A9525E01-C106-4883-9C3E-BC1569C8EF9A}" srcOrd="0" destOrd="0" presId="urn:diagrams.loki3.com/BracketList+Icon"/>
    <dgm:cxn modelId="{11B3513E-5FA8-40BE-A501-C2D0D9CD1652}" srcId="{C7715B4B-F3B7-4DB2-827D-5612D10D6732}" destId="{23CA7BC0-D986-42E8-8CA8-0C71C2967030}" srcOrd="0" destOrd="0" parTransId="{AE8E9AF1-E721-4598-968A-2B56C0FDE596}" sibTransId="{2B71C146-DF88-4885-BFA7-A93A2887FD15}"/>
    <dgm:cxn modelId="{500490E7-5DEC-47A9-A0B0-893CF043B4C2}" type="presOf" srcId="{23CA7BC0-D986-42E8-8CA8-0C71C2967030}" destId="{6192638A-522B-4DF2-94E8-7DA5C20CA87E}" srcOrd="0" destOrd="0" presId="urn:diagrams.loki3.com/BracketList+Icon"/>
    <dgm:cxn modelId="{B9824E5B-AB2B-4BF8-B3F2-2E1B2520D596}" type="presOf" srcId="{C3379FA5-4865-4B15-991F-905D4C5A1D87}" destId="{648C3992-55AB-4228-A7CF-182A590B20E3}" srcOrd="0" destOrd="0" presId="urn:diagrams.loki3.com/BracketList+Icon"/>
    <dgm:cxn modelId="{37BDECFD-6EC7-4BEE-9698-E2D72C4FD8F2}" srcId="{8B86C5F3-D093-4E97-B5A6-ED0BEC523D8E}" destId="{C3379FA5-4865-4B15-991F-905D4C5A1D87}" srcOrd="0" destOrd="0" parTransId="{B88D423B-6654-4D52-A804-21E0A6176FDC}" sibTransId="{62204B07-82AE-4D6C-8BAA-3560A64329F5}"/>
    <dgm:cxn modelId="{7CCD7B01-B13E-4788-A228-CC3FF14045D4}" type="presOf" srcId="{DD11430D-7727-4C27-AE05-DEC448CCB78C}" destId="{E7E55BEF-3227-4488-98AC-5375423888D4}" srcOrd="0" destOrd="0" presId="urn:diagrams.loki3.com/BracketList+Icon"/>
    <dgm:cxn modelId="{D5AB0892-6F73-408F-AEA5-3275201DC0D6}" srcId="{A616AFDB-31BF-4C27-91F7-DBDF3B368978}" destId="{C7715B4B-F3B7-4DB2-827D-5612D10D6732}" srcOrd="1" destOrd="0" parTransId="{FCF8CD50-3C59-4024-A474-5F3DAECDABDC}" sibTransId="{5BC165EC-D068-4BCA-AB54-1C7ED577D405}"/>
    <dgm:cxn modelId="{5B73ED4D-95C8-4BE2-BE9F-3CE2259C9394}" srcId="{0176356F-6B50-4536-8F1D-00CF387948C2}" destId="{DD11430D-7727-4C27-AE05-DEC448CCB78C}" srcOrd="0" destOrd="0" parTransId="{522B2830-680B-4CD2-A5F9-C7D38A49F9C1}" sibTransId="{13A18935-0181-4902-B93E-436B2C6806D6}"/>
    <dgm:cxn modelId="{592DA3F1-5758-47BF-BCAE-0E859218BCA5}" srcId="{A616AFDB-31BF-4C27-91F7-DBDF3B368978}" destId="{8B86C5F3-D093-4E97-B5A6-ED0BEC523D8E}" srcOrd="0" destOrd="0" parTransId="{B3939FE0-0C1F-4F9E-9B24-36D22770459B}" sibTransId="{C1A4C9F8-7129-480D-8BC3-7660F9A1C980}"/>
    <dgm:cxn modelId="{AE91CEE2-2CBD-41D9-9F05-2A82740AFC67}" type="presOf" srcId="{8B86C5F3-D093-4E97-B5A6-ED0BEC523D8E}" destId="{B560B53D-0A44-4799-BCAC-D08FBC3459F4}" srcOrd="0" destOrd="0" presId="urn:diagrams.loki3.com/BracketList+Icon"/>
    <dgm:cxn modelId="{FFF4F3FF-926D-412F-99FC-80AD0B2371C9}" srcId="{A616AFDB-31BF-4C27-91F7-DBDF3B368978}" destId="{0176356F-6B50-4536-8F1D-00CF387948C2}" srcOrd="2" destOrd="0" parTransId="{1F399EC4-AE1D-4CCF-AC16-F1E7AEAB493A}" sibTransId="{93B94CAD-E2D1-4A65-8190-AD129B554BDD}"/>
    <dgm:cxn modelId="{57F878A6-7F75-4F83-A118-CE4C99149604}" type="presParOf" srcId="{DFAB4025-D0FD-4613-95FE-65C592BBE3AD}" destId="{88D82AB8-2BDE-40C0-B13F-97EFC21BDA92}" srcOrd="0" destOrd="0" presId="urn:diagrams.loki3.com/BracketList+Icon"/>
    <dgm:cxn modelId="{B09BDFDF-56E3-4E6A-A7A1-645065FDF6EB}" type="presParOf" srcId="{88D82AB8-2BDE-40C0-B13F-97EFC21BDA92}" destId="{B560B53D-0A44-4799-BCAC-D08FBC3459F4}" srcOrd="0" destOrd="0" presId="urn:diagrams.loki3.com/BracketList+Icon"/>
    <dgm:cxn modelId="{B0B71346-D844-40AE-8705-B9DC8EBA0E86}" type="presParOf" srcId="{88D82AB8-2BDE-40C0-B13F-97EFC21BDA92}" destId="{5FE2B0A7-3A57-44A8-8048-1C131CD8B3D6}" srcOrd="1" destOrd="0" presId="urn:diagrams.loki3.com/BracketList+Icon"/>
    <dgm:cxn modelId="{758A552E-68F9-4998-B72B-80DD64F89503}" type="presParOf" srcId="{88D82AB8-2BDE-40C0-B13F-97EFC21BDA92}" destId="{CB78C50C-0AC7-4CA1-B790-2FC9AB2D018F}" srcOrd="2" destOrd="0" presId="urn:diagrams.loki3.com/BracketList+Icon"/>
    <dgm:cxn modelId="{45C6233B-4282-4959-8FB4-8B86FE409B16}" type="presParOf" srcId="{88D82AB8-2BDE-40C0-B13F-97EFC21BDA92}" destId="{648C3992-55AB-4228-A7CF-182A590B20E3}" srcOrd="3" destOrd="0" presId="urn:diagrams.loki3.com/BracketList+Icon"/>
    <dgm:cxn modelId="{39D1FD32-C2F5-4D7A-8C31-028BA9AC29C5}" type="presParOf" srcId="{DFAB4025-D0FD-4613-95FE-65C592BBE3AD}" destId="{5BF47F40-9257-4939-93B9-AA08953DBF9B}" srcOrd="1" destOrd="0" presId="urn:diagrams.loki3.com/BracketList+Icon"/>
    <dgm:cxn modelId="{3B35F6AE-3059-4355-BEE4-7C991F4B8764}" type="presParOf" srcId="{DFAB4025-D0FD-4613-95FE-65C592BBE3AD}" destId="{A7A8ADAD-B701-4ECF-BE62-8EB5E3BEBC71}" srcOrd="2" destOrd="0" presId="urn:diagrams.loki3.com/BracketList+Icon"/>
    <dgm:cxn modelId="{9B976929-D1AD-48CD-B4D3-CF9BFBC7B6C8}" type="presParOf" srcId="{A7A8ADAD-B701-4ECF-BE62-8EB5E3BEBC71}" destId="{A9525E01-C106-4883-9C3E-BC1569C8EF9A}" srcOrd="0" destOrd="0" presId="urn:diagrams.loki3.com/BracketList+Icon"/>
    <dgm:cxn modelId="{AB1937A1-88B7-49ED-8446-5B37B7DA9FB5}" type="presParOf" srcId="{A7A8ADAD-B701-4ECF-BE62-8EB5E3BEBC71}" destId="{8C3ED0D2-4EAE-4447-B932-EFDC40041B47}" srcOrd="1" destOrd="0" presId="urn:diagrams.loki3.com/BracketList+Icon"/>
    <dgm:cxn modelId="{51B86D4D-7A72-4646-B4C5-A5F01C9BB1B1}" type="presParOf" srcId="{A7A8ADAD-B701-4ECF-BE62-8EB5E3BEBC71}" destId="{C2E1DB31-88F2-42D5-8B13-83F0129261A5}" srcOrd="2" destOrd="0" presId="urn:diagrams.loki3.com/BracketList+Icon"/>
    <dgm:cxn modelId="{5814CBF1-8191-44E4-AFDB-3822C66D847C}" type="presParOf" srcId="{A7A8ADAD-B701-4ECF-BE62-8EB5E3BEBC71}" destId="{6192638A-522B-4DF2-94E8-7DA5C20CA87E}" srcOrd="3" destOrd="0" presId="urn:diagrams.loki3.com/BracketList+Icon"/>
    <dgm:cxn modelId="{DA4EB356-6139-48C2-8FF2-BE2D31101922}" type="presParOf" srcId="{DFAB4025-D0FD-4613-95FE-65C592BBE3AD}" destId="{016793BF-96B8-42D7-801D-A541CB61D804}" srcOrd="3" destOrd="0" presId="urn:diagrams.loki3.com/BracketList+Icon"/>
    <dgm:cxn modelId="{80DDAFBB-6BF8-41C2-B8C9-755F6720D428}" type="presParOf" srcId="{DFAB4025-D0FD-4613-95FE-65C592BBE3AD}" destId="{24130228-2308-4511-B747-A38AD474B998}" srcOrd="4" destOrd="0" presId="urn:diagrams.loki3.com/BracketList+Icon"/>
    <dgm:cxn modelId="{A309DC99-B30C-4894-A2D6-1C23D7E7C638}" type="presParOf" srcId="{24130228-2308-4511-B747-A38AD474B998}" destId="{100BD84F-2A44-445E-B859-85197344EF03}" srcOrd="0" destOrd="0" presId="urn:diagrams.loki3.com/BracketList+Icon"/>
    <dgm:cxn modelId="{D03457A9-F6FB-42CF-BC8D-BDC05E205F2B}" type="presParOf" srcId="{24130228-2308-4511-B747-A38AD474B998}" destId="{DE2E1425-0739-4EB6-BE49-9457784C58FF}" srcOrd="1" destOrd="0" presId="urn:diagrams.loki3.com/BracketList+Icon"/>
    <dgm:cxn modelId="{E6605E6D-8F5A-460A-B4F2-11B072A30615}" type="presParOf" srcId="{24130228-2308-4511-B747-A38AD474B998}" destId="{6370DF18-E679-4FBA-82CA-A1AB6FAA73D3}" srcOrd="2" destOrd="0" presId="urn:diagrams.loki3.com/BracketList+Icon"/>
    <dgm:cxn modelId="{0F3BDDBA-ACB1-42AA-994A-86451CFE9D23}" type="presParOf" srcId="{24130228-2308-4511-B747-A38AD474B998}" destId="{E7E55BEF-3227-4488-98AC-5375423888D4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27755-17C5-40BA-8FBC-1195B44F7F46}">
      <dsp:nvSpPr>
        <dsp:cNvPr id="0" name=""/>
        <dsp:cNvSpPr/>
      </dsp:nvSpPr>
      <dsp:spPr>
        <a:xfrm>
          <a:off x="198422" y="17554"/>
          <a:ext cx="1537478" cy="122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Función de protección del bien jurídico </a:t>
          </a:r>
          <a:endParaRPr lang="es-PE" sz="18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198422" y="17554"/>
        <a:ext cx="1537478" cy="1227600"/>
      </dsp:txXfrm>
    </dsp:sp>
    <dsp:sp modelId="{5EE4CAAA-82FF-47A9-B8F1-A06A9A6B7814}">
      <dsp:nvSpPr>
        <dsp:cNvPr id="0" name=""/>
        <dsp:cNvSpPr/>
      </dsp:nvSpPr>
      <dsp:spPr>
        <a:xfrm>
          <a:off x="1735901" y="17554"/>
          <a:ext cx="386864" cy="1227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E6C5C8-40F5-4AE4-B900-AF237B2F92FB}">
      <dsp:nvSpPr>
        <dsp:cNvPr id="0" name=""/>
        <dsp:cNvSpPr/>
      </dsp:nvSpPr>
      <dsp:spPr>
        <a:xfrm>
          <a:off x="2277512" y="17554"/>
          <a:ext cx="5261361" cy="1227600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Una conducta voluntaria somete a un bien jurídico, determinado a la dependencia de un sujeto, en términos en que éste se hace responsable (garante) del mismo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2277512" y="17554"/>
        <a:ext cx="5261361" cy="1227600"/>
      </dsp:txXfrm>
    </dsp:sp>
    <dsp:sp modelId="{F611166D-8C9A-45D9-9D6F-4184301276D7}">
      <dsp:nvSpPr>
        <dsp:cNvPr id="0" name=""/>
        <dsp:cNvSpPr/>
      </dsp:nvSpPr>
      <dsp:spPr>
        <a:xfrm>
          <a:off x="198422" y="1468355"/>
          <a:ext cx="1537478" cy="122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Deber de control de una fuente de peligro </a:t>
          </a:r>
          <a:endParaRPr lang="es-PE" sz="18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198422" y="1468355"/>
        <a:ext cx="1537478" cy="1227600"/>
      </dsp:txXfrm>
    </dsp:sp>
    <dsp:sp modelId="{20716BB6-4394-4E38-9206-D9F28FF62033}">
      <dsp:nvSpPr>
        <dsp:cNvPr id="0" name=""/>
        <dsp:cNvSpPr/>
      </dsp:nvSpPr>
      <dsp:spPr>
        <a:xfrm>
          <a:off x="1735901" y="1468355"/>
          <a:ext cx="386864" cy="1227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32562-CF37-4C69-80F7-1AC936D0B9C7}">
      <dsp:nvSpPr>
        <dsp:cNvPr id="0" name=""/>
        <dsp:cNvSpPr/>
      </dsp:nvSpPr>
      <dsp:spPr>
        <a:xfrm>
          <a:off x="2277512" y="1468355"/>
          <a:ext cx="5261361" cy="1227600"/>
        </a:xfrm>
        <a:prstGeom prst="rect">
          <a:avLst/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>
              <a:solidFill>
                <a:srgbClr val="333399"/>
              </a:solidFill>
              <a:latin typeface="+mn-lt"/>
              <a:ea typeface="+mn-ea"/>
              <a:cs typeface="+mn-cs"/>
            </a:rPr>
            <a:t>La indemnidad de los bienes jurídicos pueden depender personalmente, también, del control de determinadas fuentes de peligro por parte de quien las ha creado o de aquel a quien se ha atribuido su vigilancia.</a:t>
          </a:r>
          <a:endParaRPr lang="es-PE" sz="1600" b="1" kern="1200" dirty="0">
            <a:solidFill>
              <a:srgbClr val="333399"/>
            </a:solidFill>
            <a:latin typeface="+mn-lt"/>
            <a:ea typeface="+mn-ea"/>
            <a:cs typeface="+mn-cs"/>
          </a:endParaRPr>
        </a:p>
      </dsp:txBody>
      <dsp:txXfrm>
        <a:off x="2277512" y="1468355"/>
        <a:ext cx="5261361" cy="1227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Lista de llaves verticales"/>
  <dgm:desc val="Se usa para mostrar bloques de información agrupados. Funciona bien con gran cantidad de texto de ni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F6909-6D1A-4A68-94E2-CA43002B1C1C}" type="datetimeFigureOut">
              <a:rPr lang="es-PE" smtClean="0"/>
              <a:pPr/>
              <a:t>22/10/2020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0C1B0-E91E-4F63-8AC3-F6CE35BEDC67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138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ROLI large 7 x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5" y="174625"/>
            <a:ext cx="2016125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>
            <a:spLocks noChangeArrowheads="1"/>
          </p:cNvSpPr>
          <p:nvPr userDrawn="1"/>
        </p:nvSpPr>
        <p:spPr bwMode="auto">
          <a:xfrm>
            <a:off x="3708400" y="550863"/>
            <a:ext cx="50403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PE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Colegio de Abogados de los Estados Unidos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PE" b="1" dirty="0" smtClean="0">
                <a:solidFill>
                  <a:srgbClr val="3333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Iniciativa para el Estado de Derecho</a:t>
            </a: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2051720" y="1403350"/>
            <a:ext cx="5760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b="1" cap="small" dirty="0">
                <a:solidFill>
                  <a:prstClr val="black"/>
                </a:solidFill>
                <a:latin typeface="Sylfaen" pitchFamily="18" charset="0"/>
                <a:cs typeface="Times New Roman" pitchFamily="18" charset="0"/>
              </a:rPr>
              <a:t>Programa de Apoyo a la Justicia Penal en el Perú</a:t>
            </a:r>
          </a:p>
        </p:txBody>
      </p:sp>
      <p:sp>
        <p:nvSpPr>
          <p:cNvPr id="8" name="7 Rectángulo"/>
          <p:cNvSpPr/>
          <p:nvPr userDrawn="1"/>
        </p:nvSpPr>
        <p:spPr>
          <a:xfrm>
            <a:off x="2411413" y="6062663"/>
            <a:ext cx="5256212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0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Autorización para su reproducción y distribución podría otorgarse previa solicitud escrita</a:t>
            </a:r>
            <a:endParaRPr lang="es-PE" sz="1000" dirty="0">
              <a:solidFill>
                <a:srgbClr val="333399"/>
              </a:solidFill>
            </a:endParaRPr>
          </a:p>
        </p:txBody>
      </p:sp>
      <p:sp>
        <p:nvSpPr>
          <p:cNvPr id="9" name="8 Rectángulo"/>
          <p:cNvSpPr/>
          <p:nvPr userDrawn="1"/>
        </p:nvSpPr>
        <p:spPr>
          <a:xfrm>
            <a:off x="3883025" y="5876925"/>
            <a:ext cx="2344738" cy="2460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MX" sz="1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® Todos los derechos reservados.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3872" y="2130425"/>
            <a:ext cx="7342584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71600" y="3886200"/>
            <a:ext cx="6400800" cy="1126976"/>
          </a:xfrm>
        </p:spPr>
        <p:txBody>
          <a:bodyPr/>
          <a:lstStyle>
            <a:lvl1pPr marL="0" indent="0" algn="ctr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PE" dirty="0"/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3"/>
          </p:nvPr>
        </p:nvSpPr>
        <p:spPr>
          <a:xfrm>
            <a:off x="1763688" y="5157192"/>
            <a:ext cx="6408712" cy="545867"/>
          </a:xfrm>
        </p:spPr>
        <p:txBody>
          <a:bodyPr>
            <a:no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3 Marcador de fecha"/>
          <p:cNvSpPr>
            <a:spLocks noGrp="1"/>
          </p:cNvSpPr>
          <p:nvPr>
            <p:ph type="dt" sz="half" idx="14"/>
          </p:nvPr>
        </p:nvSpPr>
        <p:spPr>
          <a:xfrm>
            <a:off x="1187450" y="6381750"/>
            <a:ext cx="184626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2CE36757-29AB-4EC3-8C4C-6961585A2F24}" type="datetimeFigureOut">
              <a:rPr lang="es-PE"/>
              <a:pPr>
                <a:defRPr/>
              </a:pPr>
              <a:t>22/10/2020</a:t>
            </a:fld>
            <a:endParaRPr lang="es-PE" dirty="0"/>
          </a:p>
        </p:txBody>
      </p:sp>
      <p:sp>
        <p:nvSpPr>
          <p:cNvPr id="11" name="5 Marcador de número de diapositiva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400D41A5-AE48-4281-8EC0-606F5A8D4706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580809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9C77114-9EFF-484D-A2F6-50E980DB87A9}" type="datetimeFigureOut">
              <a:rPr lang="es-PE"/>
              <a:pPr>
                <a:defRPr/>
              </a:pPr>
              <a:t>22/10/2020</a:t>
            </a:fld>
            <a:endParaRPr lang="es-PE" dirty="0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C343C11-475C-42CE-89E2-784B70E62A77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631525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7F27EDEE-92B1-44D8-99D3-75D709AAE456}" type="datetimeFigureOut">
              <a:rPr lang="es-PE"/>
              <a:pPr>
                <a:defRPr/>
              </a:pPr>
              <a:t>22/10/2020</a:t>
            </a:fld>
            <a:endParaRPr lang="es-P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BB11DA1-A7C4-4C3F-998D-211C4D1B5B17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89812480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242331C7-7414-426B-B807-A289D489320A}" type="datetimeFigureOut">
              <a:rPr lang="es-PE"/>
              <a:pPr>
                <a:defRPr/>
              </a:pPr>
              <a:t>22/10/2020</a:t>
            </a:fld>
            <a:endParaRPr lang="es-PE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866212F-2803-4B16-B0DF-4210EF579277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299966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04856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744216"/>
            <a:ext cx="7704856" cy="4493096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PE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9431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8DC40644-B3CB-44BC-AB4F-CBAE42350C28}" type="datetimeFigureOut">
              <a:rPr lang="es-PE"/>
              <a:pPr>
                <a:defRPr/>
              </a:pPr>
              <a:t>22/10/2020</a:t>
            </a:fld>
            <a:endParaRPr lang="es-P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B719474-C961-4232-98FB-B018876CECC8}" type="slidenum">
              <a:rPr lang="es-PE"/>
              <a:pPr>
                <a:defRPr/>
              </a:pPr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3062209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2915816" y="2132856"/>
            <a:ext cx="4176464" cy="37449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3877285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2708920"/>
            <a:ext cx="7293496" cy="1224136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9273645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4406900"/>
            <a:ext cx="730708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87624" y="2906713"/>
            <a:ext cx="730708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87450" y="6356350"/>
            <a:ext cx="14033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78E2BF20-2E81-4DE4-A67D-4CFEF6A6CD8A}" type="datetimeFigureOut">
              <a:rPr lang="es-PE"/>
              <a:pPr>
                <a:defRPr/>
              </a:pPr>
              <a:t>22/10/2020</a:t>
            </a:fld>
            <a:endParaRPr lang="es-PE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BACE966-605C-4149-952C-4FF6DF075D25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823644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6864" cy="1224136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15616" y="1600200"/>
            <a:ext cx="37444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PE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96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PE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20023230-E6C2-4106-96D3-DFE3E1E2138F}" type="datetimeFigureOut">
              <a:rPr lang="es-PE"/>
              <a:pPr>
                <a:defRPr/>
              </a:pPr>
              <a:t>22/10/2020</a:t>
            </a:fld>
            <a:endParaRPr lang="es-PE" dirty="0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87D9D56-70ED-4C13-8220-834123378292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9829170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86E59E8-0E28-422A-9D10-19D4F6119C65}" type="datetimeFigureOut">
              <a:rPr lang="es-PE"/>
              <a:pPr>
                <a:defRPr/>
              </a:pPr>
              <a:t>22/10/2020</a:t>
            </a:fld>
            <a:endParaRPr lang="es-PE" dirty="0"/>
          </a:p>
        </p:txBody>
      </p:sp>
      <p:sp>
        <p:nvSpPr>
          <p:cNvPr id="4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9C94224-F54E-45EE-874D-56A4FAC9352E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162696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4A60DC49-0E9A-4E9B-9372-E84C7DEF003E}" type="datetimeFigureOut">
              <a:rPr lang="es-PE"/>
              <a:pPr>
                <a:defRPr/>
              </a:pPr>
              <a:t>22/10/2020</a:t>
            </a:fld>
            <a:endParaRPr lang="es-PE" dirty="0"/>
          </a:p>
        </p:txBody>
      </p:sp>
      <p:sp>
        <p:nvSpPr>
          <p:cNvPr id="3" name="3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C0D2DD79-E904-41D1-BC53-B54C1B8CA67B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149621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273050"/>
            <a:ext cx="30963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3968" y="273050"/>
            <a:ext cx="453650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15616" y="1435100"/>
            <a:ext cx="309634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116013" y="6356350"/>
            <a:ext cx="14747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FD1293F3-7806-4451-9C0D-B87FB9E242CA}" type="datetimeFigureOut">
              <a:rPr lang="es-PE"/>
              <a:pPr>
                <a:defRPr/>
              </a:pPr>
              <a:t>22/10/2020</a:t>
            </a:fld>
            <a:endParaRPr lang="es-PE" dirty="0"/>
          </a:p>
        </p:txBody>
      </p:sp>
      <p:sp>
        <p:nvSpPr>
          <p:cNvPr id="6" name="6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23CD4D03-58FE-417C-B4EA-E95C1E0941ED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8114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403350" y="620713"/>
            <a:ext cx="729456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PE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1403350" y="2032000"/>
            <a:ext cx="7283450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 smtClean="0"/>
          </a:p>
        </p:txBody>
      </p:sp>
      <p:sp>
        <p:nvSpPr>
          <p:cNvPr id="15" name="14 Rectángulo"/>
          <p:cNvSpPr/>
          <p:nvPr userDrawn="1"/>
        </p:nvSpPr>
        <p:spPr>
          <a:xfrm>
            <a:off x="0" y="0"/>
            <a:ext cx="900113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sp>
        <p:nvSpPr>
          <p:cNvPr id="18" name="17 CuadroTexto"/>
          <p:cNvSpPr txBox="1"/>
          <p:nvPr userDrawn="1"/>
        </p:nvSpPr>
        <p:spPr>
          <a:xfrm>
            <a:off x="191125" y="796063"/>
            <a:ext cx="492443" cy="6017313"/>
          </a:xfrm>
          <a:prstGeom prst="rect">
            <a:avLst/>
          </a:prstGeom>
          <a:noFill/>
        </p:spPr>
        <p:txBody>
          <a:bodyPr vert="vert270" anchor="ctr" anchorCtr="1">
            <a:spAutoFit/>
          </a:bodyPr>
          <a:lstStyle/>
          <a:p>
            <a:pPr>
              <a:defRPr/>
            </a:pPr>
            <a:r>
              <a:rPr lang="es-PE" sz="2000" b="1" dirty="0">
                <a:solidFill>
                  <a:prstClr val="white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American Bar Association Rule of Law Initiative</a:t>
            </a:r>
          </a:p>
        </p:txBody>
      </p:sp>
      <p:sp>
        <p:nvSpPr>
          <p:cNvPr id="1030" name="19 CuadroTexto"/>
          <p:cNvSpPr txBox="1">
            <a:spLocks noChangeArrowheads="1"/>
          </p:cNvSpPr>
          <p:nvPr userDrawn="1"/>
        </p:nvSpPr>
        <p:spPr bwMode="auto">
          <a:xfrm>
            <a:off x="3419475" y="6381750"/>
            <a:ext cx="3097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PE" b="1" smtClean="0">
                <a:solidFill>
                  <a:srgbClr val="333399"/>
                </a:solidFill>
                <a:latin typeface="Calibri" pitchFamily="34" charset="0"/>
              </a:rPr>
              <a:t>PERÚ</a:t>
            </a:r>
          </a:p>
        </p:txBody>
      </p:sp>
      <p:sp>
        <p:nvSpPr>
          <p:cNvPr id="21" name="20 Rectángulo"/>
          <p:cNvSpPr/>
          <p:nvPr userDrawn="1"/>
        </p:nvSpPr>
        <p:spPr>
          <a:xfrm>
            <a:off x="971550" y="0"/>
            <a:ext cx="71438" cy="6858000"/>
          </a:xfrm>
          <a:prstGeom prst="rect">
            <a:avLst/>
          </a:prstGeom>
          <a:solidFill>
            <a:srgbClr val="DC3E32"/>
          </a:solidFill>
          <a:ln>
            <a:solidFill>
              <a:srgbClr val="DC3E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>
              <a:solidFill>
                <a:prstClr val="white"/>
              </a:solidFill>
            </a:endParaRPr>
          </a:p>
        </p:txBody>
      </p:sp>
      <p:pic>
        <p:nvPicPr>
          <p:cNvPr id="1032" name="21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115888"/>
            <a:ext cx="80645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22 CuadroTexto"/>
          <p:cNvSpPr txBox="1">
            <a:spLocks noChangeArrowheads="1"/>
          </p:cNvSpPr>
          <p:nvPr userDrawn="1"/>
        </p:nvSpPr>
        <p:spPr bwMode="auto">
          <a:xfrm>
            <a:off x="58738" y="596900"/>
            <a:ext cx="768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PE" sz="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PERÚ</a:t>
            </a:r>
          </a:p>
        </p:txBody>
      </p:sp>
      <p:cxnSp>
        <p:nvCxnSpPr>
          <p:cNvPr id="27" name="26 Conector recto"/>
          <p:cNvCxnSpPr/>
          <p:nvPr userDrawn="1"/>
        </p:nvCxnSpPr>
        <p:spPr>
          <a:xfrm>
            <a:off x="58738" y="620713"/>
            <a:ext cx="79375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79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558ED5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58ED5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558ED5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558ED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765299"/>
            <a:ext cx="7776864" cy="431988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PE" sz="2600" b="1" dirty="0" smtClean="0"/>
          </a:p>
          <a:p>
            <a:pPr marL="1143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PE" sz="3200" dirty="0" smtClean="0"/>
              <a:t>La acción no sólo supone un </a:t>
            </a:r>
            <a:r>
              <a:rPr lang="es-PE" sz="3200" b="1" dirty="0" smtClean="0"/>
              <a:t>HACER</a:t>
            </a:r>
            <a:r>
              <a:rPr lang="es-PE" sz="3200" dirty="0" smtClean="0"/>
              <a:t>, sino también un </a:t>
            </a:r>
            <a:r>
              <a:rPr lang="es-PE" sz="3200" b="1" dirty="0" smtClean="0"/>
              <a:t>NO HACER </a:t>
            </a:r>
            <a:r>
              <a:rPr lang="es-PE" sz="3200" dirty="0" smtClean="0"/>
              <a:t>(omitir) la conducta esperada por el legislador.</a:t>
            </a:r>
          </a:p>
          <a:p>
            <a:pPr marL="1143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s-PE" sz="3200" dirty="0"/>
          </a:p>
          <a:p>
            <a:pPr marL="114300" indent="0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PE" sz="3200" dirty="0" smtClean="0"/>
              <a:t>Por ello, los delitos se pueden realizar por acción o por omisión.</a:t>
            </a:r>
          </a:p>
        </p:txBody>
      </p:sp>
    </p:spTree>
    <p:extLst>
      <p:ext uri="{BB962C8B-B14F-4D97-AF65-F5344CB8AC3E}">
        <p14:creationId xmlns:p14="http://schemas.microsoft.com/office/powerpoint/2010/main" val="3727516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4 CuadroTexto"/>
          <p:cNvSpPr txBox="1">
            <a:spLocks noChangeArrowheads="1"/>
          </p:cNvSpPr>
          <p:nvPr/>
        </p:nvSpPr>
        <p:spPr bwMode="auto">
          <a:xfrm>
            <a:off x="1115617" y="1631702"/>
            <a:ext cx="79292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" sz="3200" dirty="0">
                <a:solidFill>
                  <a:srgbClr val="333399"/>
                </a:solidFill>
                <a:latin typeface="+mn-lt"/>
                <a:cs typeface="+mn-cs"/>
              </a:rPr>
              <a:t>La clasificación de omisión pueden </a:t>
            </a:r>
            <a:r>
              <a:rPr lang="es-ES" sz="3200" dirty="0" smtClean="0">
                <a:solidFill>
                  <a:srgbClr val="333399"/>
                </a:solidFill>
                <a:latin typeface="+mn-lt"/>
                <a:cs typeface="+mn-cs"/>
              </a:rPr>
              <a:t>ser señaladas </a:t>
            </a:r>
            <a:r>
              <a:rPr lang="es-ES" sz="3200" dirty="0">
                <a:solidFill>
                  <a:srgbClr val="333399"/>
                </a:solidFill>
                <a:latin typeface="+mn-lt"/>
                <a:cs typeface="+mn-cs"/>
              </a:rPr>
              <a:t>como:</a:t>
            </a:r>
            <a:endParaRPr lang="es-PE" sz="3200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6" name="5 Flecha izquierda, derecha y arriba"/>
          <p:cNvSpPr/>
          <p:nvPr/>
        </p:nvSpPr>
        <p:spPr>
          <a:xfrm>
            <a:off x="3275856" y="2844354"/>
            <a:ext cx="3313112" cy="728662"/>
          </a:xfrm>
          <a:prstGeom prst="leftRightUpArrow">
            <a:avLst>
              <a:gd name="adj1" fmla="val 25000"/>
              <a:gd name="adj2" fmla="val 21284"/>
              <a:gd name="adj3" fmla="val 289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  <p:sp>
        <p:nvSpPr>
          <p:cNvPr id="9221" name="6 CuadroTexto"/>
          <p:cNvSpPr txBox="1">
            <a:spLocks noChangeArrowheads="1"/>
          </p:cNvSpPr>
          <p:nvPr/>
        </p:nvSpPr>
        <p:spPr bwMode="auto">
          <a:xfrm>
            <a:off x="1115617" y="3044825"/>
            <a:ext cx="21453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2400" b="1" dirty="0">
                <a:solidFill>
                  <a:srgbClr val="333399"/>
                </a:solidFill>
                <a:latin typeface="+mn-lt"/>
                <a:cs typeface="+mn-cs"/>
              </a:rPr>
              <a:t>No hacer algo determinado </a:t>
            </a:r>
            <a:endParaRPr lang="es-PE" sz="24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9222" name="7 CuadroTexto"/>
          <p:cNvSpPr txBox="1">
            <a:spLocks noChangeArrowheads="1"/>
          </p:cNvSpPr>
          <p:nvPr/>
        </p:nvSpPr>
        <p:spPr bwMode="auto">
          <a:xfrm>
            <a:off x="6635055" y="2564904"/>
            <a:ext cx="240982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s-PE"/>
            </a:defPPr>
            <a:lvl1pPr algn="ctr">
              <a:defRPr sz="2400" b="1">
                <a:solidFill>
                  <a:srgbClr val="333399"/>
                </a:solidFill>
              </a:defRPr>
            </a:lvl1pPr>
            <a:lvl2pPr marL="742950" indent="-285750" eaLnBrk="0" hangingPunct="0">
              <a:defRPr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Requerir, además, la no evitación de un resultado </a:t>
            </a:r>
            <a:endParaRPr lang="es-PE" dirty="0"/>
          </a:p>
        </p:txBody>
      </p:sp>
      <p:sp>
        <p:nvSpPr>
          <p:cNvPr id="9" name="8 Elipse"/>
          <p:cNvSpPr/>
          <p:nvPr/>
        </p:nvSpPr>
        <p:spPr>
          <a:xfrm>
            <a:off x="1405209" y="4437063"/>
            <a:ext cx="1584325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/>
              <a:t>Omisión pura </a:t>
            </a:r>
            <a:endParaRPr lang="es-PE" sz="2000" b="1" dirty="0"/>
          </a:p>
        </p:txBody>
      </p:sp>
      <p:sp>
        <p:nvSpPr>
          <p:cNvPr id="10" name="9 Elipse"/>
          <p:cNvSpPr/>
          <p:nvPr/>
        </p:nvSpPr>
        <p:spPr>
          <a:xfrm>
            <a:off x="6959872" y="4509120"/>
            <a:ext cx="1644576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/>
              <a:t>Comisión por omisión </a:t>
            </a:r>
            <a:endParaRPr lang="es-PE" sz="2000" b="1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218009" y="3884613"/>
            <a:ext cx="0" cy="433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7679009" y="405192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4 CuadroTexto"/>
          <p:cNvSpPr txBox="1">
            <a:spLocks noChangeArrowheads="1"/>
          </p:cNvSpPr>
          <p:nvPr/>
        </p:nvSpPr>
        <p:spPr bwMode="auto">
          <a:xfrm>
            <a:off x="1115617" y="188640"/>
            <a:ext cx="79292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ES" sz="4000" b="1" dirty="0" smtClean="0">
                <a:solidFill>
                  <a:srgbClr val="333399"/>
                </a:solidFill>
                <a:latin typeface="+mn-lt"/>
                <a:cs typeface="+mn-cs"/>
              </a:rPr>
              <a:t>Clases: Omisión pura y Comisión por Omisión</a:t>
            </a:r>
            <a:endParaRPr lang="es-PE" sz="4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056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740917" y="260648"/>
            <a:ext cx="2665412" cy="5048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>
                <a:solidFill>
                  <a:srgbClr val="333399"/>
                </a:solidFill>
              </a:rPr>
              <a:t>El tipo de omisión pura </a:t>
            </a:r>
            <a:endParaRPr lang="es-PE" sz="2000" b="1" dirty="0">
              <a:solidFill>
                <a:srgbClr val="333399"/>
              </a:solidFill>
            </a:endParaRPr>
          </a:p>
        </p:txBody>
      </p:sp>
      <p:cxnSp>
        <p:nvCxnSpPr>
          <p:cNvPr id="6" name="5 Conector recto"/>
          <p:cNvCxnSpPr>
            <a:stCxn id="4" idx="2"/>
          </p:cNvCxnSpPr>
          <p:nvPr/>
        </p:nvCxnSpPr>
        <p:spPr>
          <a:xfrm>
            <a:off x="3074417" y="765473"/>
            <a:ext cx="11112" cy="153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3085529" y="1421110"/>
            <a:ext cx="755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ombo"/>
          <p:cNvSpPr/>
          <p:nvPr/>
        </p:nvSpPr>
        <p:spPr>
          <a:xfrm>
            <a:off x="3841179" y="811510"/>
            <a:ext cx="2881313" cy="1249363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>
                <a:solidFill>
                  <a:srgbClr val="333399"/>
                </a:solidFill>
              </a:rPr>
              <a:t>Cuenta con dos partes:</a:t>
            </a:r>
            <a:endParaRPr lang="es-PE" sz="2000" b="1" dirty="0">
              <a:solidFill>
                <a:srgbClr val="333399"/>
              </a:solidFill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1932384" y="2302173"/>
            <a:ext cx="609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Elipse"/>
          <p:cNvSpPr/>
          <p:nvPr/>
        </p:nvSpPr>
        <p:spPr>
          <a:xfrm>
            <a:off x="1222896" y="2636912"/>
            <a:ext cx="2413000" cy="111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/>
              <a:t>Peculiaridades del tipo objetivo </a:t>
            </a:r>
            <a:endParaRPr lang="es-PE" b="1" dirty="0"/>
          </a:p>
        </p:txBody>
      </p:sp>
      <p:cxnSp>
        <p:nvCxnSpPr>
          <p:cNvPr id="24" name="23 Conector recto"/>
          <p:cNvCxnSpPr/>
          <p:nvPr/>
        </p:nvCxnSpPr>
        <p:spPr>
          <a:xfrm>
            <a:off x="1907704" y="2302173"/>
            <a:ext cx="0" cy="401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CuadroTexto"/>
          <p:cNvSpPr txBox="1"/>
          <p:nvPr/>
        </p:nvSpPr>
        <p:spPr>
          <a:xfrm>
            <a:off x="1163141" y="3933056"/>
            <a:ext cx="787335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s-ES" sz="2000" b="1" dirty="0">
                <a:solidFill>
                  <a:srgbClr val="333399"/>
                </a:solidFill>
              </a:rPr>
              <a:t>Se describe una situación típica, en la que se omite una determinada acción, pese a que el sujeto podía haberla realizado. Su estructura exige:</a:t>
            </a:r>
            <a:endParaRPr lang="es-PE" sz="2000" b="1" dirty="0">
              <a:solidFill>
                <a:srgbClr val="333399"/>
              </a:solidFill>
            </a:endParaRPr>
          </a:p>
        </p:txBody>
      </p:sp>
      <p:cxnSp>
        <p:nvCxnSpPr>
          <p:cNvPr id="27" name="26 Conector recto"/>
          <p:cNvCxnSpPr/>
          <p:nvPr/>
        </p:nvCxnSpPr>
        <p:spPr>
          <a:xfrm flipH="1">
            <a:off x="1842170" y="3717032"/>
            <a:ext cx="20955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1669479" y="4653136"/>
            <a:ext cx="0" cy="1385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2" name="29 CuadroTexto"/>
          <p:cNvSpPr txBox="1">
            <a:spLocks noChangeArrowheads="1"/>
          </p:cNvSpPr>
          <p:nvPr/>
        </p:nvSpPr>
        <p:spPr bwMode="auto">
          <a:xfrm>
            <a:off x="2195736" y="4813110"/>
            <a:ext cx="4319588" cy="4001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a) La situación típica</a:t>
            </a:r>
            <a:endParaRPr lang="es-PE" sz="2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10253" name="30 CuadroTexto"/>
          <p:cNvSpPr txBox="1">
            <a:spLocks noChangeArrowheads="1"/>
          </p:cNvSpPr>
          <p:nvPr/>
        </p:nvSpPr>
        <p:spPr bwMode="auto">
          <a:xfrm>
            <a:off x="2197075" y="5301208"/>
            <a:ext cx="5111229" cy="4001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b) La ausencia de una acción determinada</a:t>
            </a:r>
            <a:endParaRPr lang="es-PE" sz="2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10254" name="33 CuadroTexto"/>
          <p:cNvSpPr txBox="1">
            <a:spLocks noChangeArrowheads="1"/>
          </p:cNvSpPr>
          <p:nvPr/>
        </p:nvSpPr>
        <p:spPr bwMode="auto">
          <a:xfrm>
            <a:off x="2195736" y="5805264"/>
            <a:ext cx="4319588" cy="40011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c) La capacidad de realizar esa acción </a:t>
            </a:r>
            <a:endParaRPr lang="es-PE" sz="2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cxnSp>
        <p:nvCxnSpPr>
          <p:cNvPr id="36" name="35 Conector recto de flecha"/>
          <p:cNvCxnSpPr/>
          <p:nvPr/>
        </p:nvCxnSpPr>
        <p:spPr>
          <a:xfrm>
            <a:off x="1691680" y="4941168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/>
          <p:nvPr/>
        </p:nvCxnSpPr>
        <p:spPr>
          <a:xfrm>
            <a:off x="1669479" y="5445224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>
            <a:off x="1669479" y="6021288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8028384" y="2302173"/>
            <a:ext cx="0" cy="201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Elipse"/>
          <p:cNvSpPr/>
          <p:nvPr/>
        </p:nvSpPr>
        <p:spPr>
          <a:xfrm>
            <a:off x="6300192" y="2564904"/>
            <a:ext cx="2663825" cy="111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/>
              <a:t>Peculiaridades del tipo subjetivo </a:t>
            </a:r>
            <a:endParaRPr lang="es-PE" sz="2000" b="1" dirty="0"/>
          </a:p>
        </p:txBody>
      </p:sp>
    </p:spTree>
    <p:extLst>
      <p:ext uri="{BB962C8B-B14F-4D97-AF65-F5344CB8AC3E}">
        <p14:creationId xmlns:p14="http://schemas.microsoft.com/office/powerpoint/2010/main" val="2370639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624"/>
            <a:ext cx="7704856" cy="1143000"/>
          </a:xfrm>
        </p:spPr>
        <p:txBody>
          <a:bodyPr/>
          <a:lstStyle/>
          <a:p>
            <a:pPr algn="ctr">
              <a:defRPr/>
            </a:pPr>
            <a:r>
              <a:rPr lang="es-PE" dirty="0" smtClean="0"/>
              <a:t>Omisión Pura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96752"/>
            <a:ext cx="7704856" cy="4493096"/>
          </a:xfrm>
        </p:spPr>
        <p:txBody>
          <a:bodyPr/>
          <a:lstStyle/>
          <a:p>
            <a:pPr marL="114300" indent="0">
              <a:buFont typeface="Arial" charset="0"/>
              <a:buNone/>
              <a:defRPr/>
            </a:pPr>
            <a:r>
              <a:rPr lang="es-ES" sz="2200" b="1" dirty="0" smtClean="0"/>
              <a:t>Omisión de socorro y exposición a peligro </a:t>
            </a:r>
            <a:endParaRPr lang="es-ES" sz="2200" dirty="0" smtClean="0"/>
          </a:p>
          <a:p>
            <a:pPr algn="just">
              <a:defRPr/>
            </a:pPr>
            <a:r>
              <a:rPr lang="es-ES" sz="2200" dirty="0" smtClean="0"/>
              <a:t> </a:t>
            </a:r>
            <a:r>
              <a:rPr lang="es-ES" sz="2200" b="1" dirty="0" smtClean="0"/>
              <a:t>Artículo 126.- </a:t>
            </a:r>
            <a:r>
              <a:rPr lang="es-ES" sz="2200" b="1" i="1" dirty="0" smtClean="0"/>
              <a:t>«</a:t>
            </a:r>
            <a:r>
              <a:rPr lang="es-ES" sz="2200" i="1" dirty="0" smtClean="0"/>
              <a:t>El que omite prestar socorro a una persona que ha herido o incapacitado, poniendo en peligro su vida o su salud, será reprimido con pena privativa de libertad no mayor de tres años».</a:t>
            </a:r>
          </a:p>
          <a:p>
            <a:pPr algn="just">
              <a:defRPr/>
            </a:pPr>
            <a:endParaRPr lang="es-ES" sz="2200" i="1" dirty="0" smtClean="0"/>
          </a:p>
          <a:p>
            <a:pPr marL="114300" indent="0">
              <a:buFont typeface="Arial" charset="0"/>
              <a:buNone/>
              <a:defRPr/>
            </a:pPr>
            <a:r>
              <a:rPr lang="es-ES" sz="2200" b="1" dirty="0" smtClean="0"/>
              <a:t>Omisión de auxilio o aviso a la autoridad </a:t>
            </a:r>
            <a:endParaRPr lang="es-ES" sz="2200" dirty="0" smtClean="0"/>
          </a:p>
          <a:p>
            <a:pPr algn="just">
              <a:defRPr/>
            </a:pPr>
            <a:r>
              <a:rPr lang="es-ES" sz="2200" dirty="0" smtClean="0"/>
              <a:t> </a:t>
            </a:r>
            <a:r>
              <a:rPr lang="es-ES" sz="2200" b="1" dirty="0" smtClean="0"/>
              <a:t>Artículo 127.- </a:t>
            </a:r>
            <a:r>
              <a:rPr lang="es-ES" sz="2200" b="1" i="1" dirty="0" smtClean="0"/>
              <a:t>«</a:t>
            </a:r>
            <a:r>
              <a:rPr lang="es-ES" sz="2200" i="1" dirty="0" smtClean="0"/>
              <a:t>El que encuentra a un herido o a cualquier otra persona en estado de grave e inminente peligro y omite prestarle auxilio inmediato pudiendo hacerlo sin riesgo propio o de tercero o se abstiene de dar aviso a la autoridad, será reprimido con pena privativa de libertad no mayor de un año o con treinta a ciento veinte días-multa»</a:t>
            </a:r>
            <a:r>
              <a:rPr lang="es-ES" sz="2200" dirty="0" smtClean="0"/>
              <a:t>.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28184" y="6356350"/>
            <a:ext cx="2458616" cy="365125"/>
          </a:xfrm>
        </p:spPr>
        <p:txBody>
          <a:bodyPr/>
          <a:lstStyle/>
          <a:p>
            <a:pPr>
              <a:defRPr/>
            </a:pPr>
            <a:r>
              <a:rPr lang="es-PE" dirty="0"/>
              <a:t>Dra. </a:t>
            </a:r>
            <a:r>
              <a:rPr lang="es-PE" dirty="0" err="1"/>
              <a:t>Romy</a:t>
            </a:r>
            <a:r>
              <a:rPr lang="es-PE" dirty="0"/>
              <a:t> Chang </a:t>
            </a:r>
            <a:r>
              <a:rPr lang="es-PE" dirty="0" err="1"/>
              <a:t>Kcomt</a:t>
            </a:r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7CBA46-EDE6-477B-A2A8-65C994EB0EA8}" type="slidenum">
              <a:rPr lang="es-PE" smtClean="0"/>
              <a:pPr>
                <a:defRPr/>
              </a:pPr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0069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89349" y="188640"/>
            <a:ext cx="5400675" cy="7921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2800" b="1" dirty="0">
                <a:solidFill>
                  <a:srgbClr val="333399"/>
                </a:solidFill>
              </a:rPr>
              <a:t>El tipo de comisión por omisión</a:t>
            </a:r>
            <a:endParaRPr lang="es-PE" sz="2800" b="1" dirty="0">
              <a:solidFill>
                <a:srgbClr val="333399"/>
              </a:solidFill>
            </a:endParaRPr>
          </a:p>
        </p:txBody>
      </p:sp>
      <p:cxnSp>
        <p:nvCxnSpPr>
          <p:cNvPr id="6" name="5 Conector recto"/>
          <p:cNvCxnSpPr>
            <a:stCxn id="4" idx="2"/>
          </p:cNvCxnSpPr>
          <p:nvPr/>
        </p:nvCxnSpPr>
        <p:spPr>
          <a:xfrm>
            <a:off x="5389686" y="980802"/>
            <a:ext cx="0" cy="1079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221036" y="2060302"/>
            <a:ext cx="53546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225799" y="2060302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033586" y="2566715"/>
            <a:ext cx="2376488" cy="863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srgbClr val="333399"/>
                </a:solidFill>
              </a:rPr>
              <a:t>Peculiaridades del tipo de objetivo.</a:t>
            </a:r>
            <a:endParaRPr lang="es-PE" b="1" dirty="0">
              <a:solidFill>
                <a:srgbClr val="333399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6191374" y="2338115"/>
            <a:ext cx="2768600" cy="1008062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sz="2000" b="1" dirty="0">
                <a:solidFill>
                  <a:srgbClr val="333399"/>
                </a:solidFill>
              </a:rPr>
              <a:t>Peculiaridades del tipo subjetivo </a:t>
            </a:r>
            <a:endParaRPr lang="es-PE" sz="2000" b="1" dirty="0">
              <a:solidFill>
                <a:srgbClr val="333399"/>
              </a:solidFill>
            </a:endParaRPr>
          </a:p>
        </p:txBody>
      </p:sp>
      <p:cxnSp>
        <p:nvCxnSpPr>
          <p:cNvPr id="16" name="15 Conector recto"/>
          <p:cNvCxnSpPr>
            <a:stCxn id="12" idx="4"/>
          </p:cNvCxnSpPr>
          <p:nvPr/>
        </p:nvCxnSpPr>
        <p:spPr>
          <a:xfrm>
            <a:off x="2221036" y="3430315"/>
            <a:ext cx="4763" cy="574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1249486" y="378909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8" name="18 CuadroTexto"/>
          <p:cNvSpPr txBox="1">
            <a:spLocks noChangeArrowheads="1"/>
          </p:cNvSpPr>
          <p:nvPr/>
        </p:nvSpPr>
        <p:spPr bwMode="auto">
          <a:xfrm>
            <a:off x="1331317" y="4206602"/>
            <a:ext cx="4968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Situación típica: Posición de garante </a:t>
            </a:r>
            <a:endParaRPr lang="es-PE" sz="2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12299" name="19 CuadroTexto"/>
          <p:cNvSpPr txBox="1">
            <a:spLocks noChangeArrowheads="1"/>
          </p:cNvSpPr>
          <p:nvPr/>
        </p:nvSpPr>
        <p:spPr bwMode="auto">
          <a:xfrm>
            <a:off x="1403325" y="4581128"/>
            <a:ext cx="49688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Ausencia de la acción determinada: Debe seguir la producción de un resultado </a:t>
            </a:r>
            <a:endParaRPr lang="es-PE" sz="20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sp>
        <p:nvSpPr>
          <p:cNvPr id="12300" name="20 CuadroTexto"/>
          <p:cNvSpPr txBox="1">
            <a:spLocks noChangeArrowheads="1"/>
          </p:cNvSpPr>
          <p:nvPr/>
        </p:nvSpPr>
        <p:spPr bwMode="auto">
          <a:xfrm>
            <a:off x="1323231" y="5322615"/>
            <a:ext cx="490495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Capacidad de realización o acción: Debe comprender la capacidad de evitar dicho resultado </a:t>
            </a:r>
          </a:p>
        </p:txBody>
      </p:sp>
      <p:cxnSp>
        <p:nvCxnSpPr>
          <p:cNvPr id="27" name="26 Conector recto de flecha"/>
          <p:cNvCxnSpPr>
            <a:endCxn id="12298" idx="1"/>
          </p:cNvCxnSpPr>
          <p:nvPr/>
        </p:nvCxnSpPr>
        <p:spPr>
          <a:xfrm>
            <a:off x="1115417" y="4376465"/>
            <a:ext cx="215900" cy="30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endCxn id="12299" idx="1"/>
          </p:cNvCxnSpPr>
          <p:nvPr/>
        </p:nvCxnSpPr>
        <p:spPr>
          <a:xfrm>
            <a:off x="1187425" y="4749403"/>
            <a:ext cx="215900" cy="185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>
            <a:endCxn id="12300" idx="1"/>
          </p:cNvCxnSpPr>
          <p:nvPr/>
        </p:nvCxnSpPr>
        <p:spPr>
          <a:xfrm>
            <a:off x="1096218" y="5492477"/>
            <a:ext cx="227013" cy="840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 flipH="1">
            <a:off x="1115616" y="4149080"/>
            <a:ext cx="14081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flipH="1">
            <a:off x="1104504" y="4149080"/>
            <a:ext cx="11112" cy="1487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7585199" y="2060302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44 CuadroTexto"/>
          <p:cNvSpPr txBox="1">
            <a:spLocks noChangeArrowheads="1"/>
          </p:cNvSpPr>
          <p:nvPr/>
        </p:nvSpPr>
        <p:spPr bwMode="auto">
          <a:xfrm>
            <a:off x="6444208" y="3739877"/>
            <a:ext cx="2613025" cy="2862322"/>
          </a:xfrm>
          <a:prstGeom prst="rect">
            <a:avLst/>
          </a:prstGeom>
          <a:noFill/>
          <a:ln w="222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" sz="2000" b="1" dirty="0">
                <a:solidFill>
                  <a:srgbClr val="333399"/>
                </a:solidFill>
                <a:latin typeface="+mn-lt"/>
                <a:cs typeface="+mn-cs"/>
              </a:rPr>
              <a:t>El dolo deberá abarcar no solo la ausencia de la acción debida, sino también la posibilidad y necesidad de evitación que determina la presencia de posición del garante.</a:t>
            </a:r>
            <a:endParaRPr lang="es-PE" sz="2200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cxnSp>
        <p:nvCxnSpPr>
          <p:cNvPr id="47" name="46 Conector recto de flecha"/>
          <p:cNvCxnSpPr/>
          <p:nvPr/>
        </p:nvCxnSpPr>
        <p:spPr>
          <a:xfrm>
            <a:off x="8594849" y="3346177"/>
            <a:ext cx="0" cy="298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541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17043" y="116632"/>
            <a:ext cx="5616575" cy="57626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3200" b="1" dirty="0">
                <a:solidFill>
                  <a:srgbClr val="333399"/>
                </a:solidFill>
              </a:rPr>
              <a:t>Peculiaridades del tipo objetivo </a:t>
            </a:r>
            <a:endParaRPr lang="es-PE" sz="3200" b="1" dirty="0">
              <a:solidFill>
                <a:srgbClr val="333399"/>
              </a:solidFill>
            </a:endParaRPr>
          </a:p>
        </p:txBody>
      </p:sp>
      <p:sp>
        <p:nvSpPr>
          <p:cNvPr id="5" name="4 Elipse"/>
          <p:cNvSpPr/>
          <p:nvPr/>
        </p:nvSpPr>
        <p:spPr>
          <a:xfrm>
            <a:off x="3769543" y="1124695"/>
            <a:ext cx="3095625" cy="649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2000" b="1" dirty="0"/>
          </a:p>
          <a:p>
            <a:pPr algn="ctr">
              <a:defRPr/>
            </a:pPr>
            <a:r>
              <a:rPr lang="es-ES" sz="2000" b="1" dirty="0"/>
              <a:t>Posición del garante:</a:t>
            </a:r>
          </a:p>
          <a:p>
            <a:pPr algn="ctr">
              <a:defRPr/>
            </a:pPr>
            <a:endParaRPr lang="es-PE" sz="2000" b="1" dirty="0"/>
          </a:p>
        </p:txBody>
      </p:sp>
      <p:sp>
        <p:nvSpPr>
          <p:cNvPr id="13316" name="5 CuadroTexto"/>
          <p:cNvSpPr txBox="1">
            <a:spLocks noChangeArrowheads="1"/>
          </p:cNvSpPr>
          <p:nvPr/>
        </p:nvSpPr>
        <p:spPr bwMode="auto">
          <a:xfrm>
            <a:off x="1115617" y="2061320"/>
            <a:ext cx="7848872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s-ES" b="1" dirty="0">
                <a:solidFill>
                  <a:srgbClr val="333399"/>
                </a:solidFill>
                <a:latin typeface="+mn-lt"/>
                <a:cs typeface="+mn-cs"/>
              </a:rPr>
              <a:t>Se da cuando corresponde al sujeto una específica función de protección del bien jurídico afectado o una función personal de control de una fuente de peligro en ciertas condiciones.</a:t>
            </a:r>
            <a:endParaRPr lang="es-PE" b="1" dirty="0">
              <a:solidFill>
                <a:srgbClr val="333399"/>
              </a:solidFill>
              <a:latin typeface="+mn-lt"/>
              <a:cs typeface="+mn-cs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5357043" y="692895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5330056" y="2985245"/>
            <a:ext cx="0" cy="514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24 Diagrama"/>
          <p:cNvGraphicFramePr/>
          <p:nvPr>
            <p:extLst>
              <p:ext uri="{D42A27DB-BD31-4B8C-83A1-F6EECF244321}">
                <p14:modId xmlns:p14="http://schemas.microsoft.com/office/powerpoint/2010/main" val="685349962"/>
              </p:ext>
            </p:extLst>
          </p:nvPr>
        </p:nvGraphicFramePr>
        <p:xfrm>
          <a:off x="1248592" y="3424025"/>
          <a:ext cx="7737297" cy="271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1" name="30 Conector recto"/>
          <p:cNvCxnSpPr>
            <a:stCxn id="5" idx="4"/>
          </p:cNvCxnSpPr>
          <p:nvPr/>
        </p:nvCxnSpPr>
        <p:spPr>
          <a:xfrm>
            <a:off x="5317356" y="1773982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8548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5616" y="1268760"/>
            <a:ext cx="129584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/>
              <a:t>Función de un bien jurídico </a:t>
            </a:r>
            <a:endParaRPr lang="es-PE" b="1" dirty="0"/>
          </a:p>
        </p:txBody>
      </p:sp>
      <p:sp>
        <p:nvSpPr>
          <p:cNvPr id="5" name="4 Rectángulo"/>
          <p:cNvSpPr/>
          <p:nvPr/>
        </p:nvSpPr>
        <p:spPr>
          <a:xfrm>
            <a:off x="1115616" y="4365624"/>
            <a:ext cx="1152128" cy="1439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/>
              <a:t>Deber de control de una fuente de peligro </a:t>
            </a:r>
            <a:endParaRPr lang="es-PE" b="1" dirty="0"/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41616870"/>
              </p:ext>
            </p:extLst>
          </p:nvPr>
        </p:nvGraphicFramePr>
        <p:xfrm>
          <a:off x="2123728" y="14837"/>
          <a:ext cx="684076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695209842"/>
              </p:ext>
            </p:extLst>
          </p:nvPr>
        </p:nvGraphicFramePr>
        <p:xfrm>
          <a:off x="2160240" y="3068960"/>
          <a:ext cx="680424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700538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BA ROLI PE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573</Words>
  <Application>Microsoft Office PowerPoint</Application>
  <PresentationFormat>Presentación en pantalla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Calibri</vt:lpstr>
      <vt:lpstr>Sylfaen</vt:lpstr>
      <vt:lpstr>Tahoma</vt:lpstr>
      <vt:lpstr>Times New Roman</vt:lpstr>
      <vt:lpstr>1_ABA ROLI PERU</vt:lpstr>
      <vt:lpstr>Presentación de PowerPoint</vt:lpstr>
      <vt:lpstr>Presentación de PowerPoint</vt:lpstr>
      <vt:lpstr>Presentación de PowerPoint</vt:lpstr>
      <vt:lpstr>Omisión Pura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“Taller Interinstitucional Básico sobre Técnicas de Litigación Oral en Código Procesal Penal”</dc:title>
  <dc:creator>Lorena Gamero</dc:creator>
  <cp:lastModifiedBy>Full name</cp:lastModifiedBy>
  <cp:revision>11</cp:revision>
  <dcterms:created xsi:type="dcterms:W3CDTF">2013-07-04T20:33:21Z</dcterms:created>
  <dcterms:modified xsi:type="dcterms:W3CDTF">2020-10-22T22:02:14Z</dcterms:modified>
</cp:coreProperties>
</file>